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413" r:id="rId3"/>
    <p:sldId id="384" r:id="rId4"/>
    <p:sldId id="385" r:id="rId5"/>
    <p:sldId id="386" r:id="rId6"/>
    <p:sldId id="387" r:id="rId7"/>
    <p:sldId id="389" r:id="rId8"/>
    <p:sldId id="390" r:id="rId9"/>
    <p:sldId id="391" r:id="rId10"/>
    <p:sldId id="392" r:id="rId11"/>
    <p:sldId id="394" r:id="rId12"/>
    <p:sldId id="395" r:id="rId13"/>
    <p:sldId id="393" r:id="rId14"/>
    <p:sldId id="434" r:id="rId15"/>
    <p:sldId id="259" r:id="rId16"/>
    <p:sldId id="267" r:id="rId17"/>
    <p:sldId id="257" r:id="rId18"/>
    <p:sldId id="276" r:id="rId19"/>
    <p:sldId id="277" r:id="rId20"/>
    <p:sldId id="41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91DC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66"/>
    <p:restoredTop sz="91300"/>
  </p:normalViewPr>
  <p:slideViewPr>
    <p:cSldViewPr snapToGrid="0" snapToObjects="1">
      <p:cViewPr varScale="1">
        <p:scale>
          <a:sx n="95" d="100"/>
          <a:sy n="95" d="100"/>
        </p:scale>
        <p:origin x="192" y="1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5.emf"/><Relationship Id="rId5" Type="http://schemas.openxmlformats.org/officeDocument/2006/relationships/image" Target="../media/image12.emf"/><Relationship Id="rId4"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5" Type="http://schemas.openxmlformats.org/officeDocument/2006/relationships/image" Target="../media/image48.emf"/><Relationship Id="rId4"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20.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7.emf"/><Relationship Id="rId7" Type="http://schemas.openxmlformats.org/officeDocument/2006/relationships/image" Target="../media/image30.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4.emf"/><Relationship Id="rId5" Type="http://schemas.openxmlformats.org/officeDocument/2006/relationships/image" Target="../media/image29.emf"/><Relationship Id="rId4" Type="http://schemas.openxmlformats.org/officeDocument/2006/relationships/image" Target="../media/image28.emf"/><Relationship Id="rId9"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37.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40.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12.emf"/><Relationship Id="rId4"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10/7/20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a:t>
            </a:fld>
            <a:endParaRPr lang="en-US"/>
          </a:p>
        </p:txBody>
      </p:sp>
    </p:spTree>
    <p:extLst>
      <p:ext uri="{BB962C8B-B14F-4D97-AF65-F5344CB8AC3E}">
        <p14:creationId xmlns:p14="http://schemas.microsoft.com/office/powerpoint/2010/main" val="189759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E5DEA3-5ADD-1946-B2F9-982EF2A50963}" type="slidenum">
              <a:rPr lang="en-US" smtClean="0"/>
              <a:t>15</a:t>
            </a:fld>
            <a:endParaRPr lang="en-US"/>
          </a:p>
        </p:txBody>
      </p:sp>
    </p:spTree>
    <p:extLst>
      <p:ext uri="{BB962C8B-B14F-4D97-AF65-F5344CB8AC3E}">
        <p14:creationId xmlns:p14="http://schemas.microsoft.com/office/powerpoint/2010/main" val="249519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E4137413-5B19-CC48-A106-1EE8F461D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BEF58E-5039-2F45-B4F5-E86477E588C3}" type="slidenum">
              <a:rPr lang="en-US" altLang="en-US" sz="1200"/>
              <a:pPr/>
              <a:t>16</a:t>
            </a:fld>
            <a:endParaRPr lang="en-US" altLang="en-US" sz="1200"/>
          </a:p>
        </p:txBody>
      </p:sp>
      <p:sp>
        <p:nvSpPr>
          <p:cNvPr id="17410" name="Rectangle 2">
            <a:extLst>
              <a:ext uri="{FF2B5EF4-FFF2-40B4-BE49-F238E27FC236}">
                <a16:creationId xmlns:a16="http://schemas.microsoft.com/office/drawing/2014/main" id="{60DBB16F-AAE5-EC4D-8BDA-7837223F6EF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58EA798F-BC62-F847-917B-6268E8936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96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29399F53-4FA4-F843-9A28-B99441C1B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6FBA8-A61C-B344-9163-C9F65B24113A}" type="slidenum">
              <a:rPr lang="en-US" altLang="en-US" sz="1200"/>
              <a:pPr/>
              <a:t>17</a:t>
            </a:fld>
            <a:endParaRPr lang="en-US" altLang="en-US" sz="1200"/>
          </a:p>
        </p:txBody>
      </p:sp>
      <p:sp>
        <p:nvSpPr>
          <p:cNvPr id="19458" name="Rectangle 2">
            <a:extLst>
              <a:ext uri="{FF2B5EF4-FFF2-40B4-BE49-F238E27FC236}">
                <a16:creationId xmlns:a16="http://schemas.microsoft.com/office/drawing/2014/main" id="{64F29A41-1843-B845-924C-80518D4A0414}"/>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00D1BA9-8027-DD46-8618-FFD9EE60A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870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ple Chancery" panose="03020702040506060504" pitchFamily="66" charset="-79"/>
                <a:cs typeface="Apple Chancery" panose="03020702040506060504" pitchFamily="66" charset="-79"/>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176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286492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ctr" defTabSz="457200" rtl="0" eaLnBrk="1" latinLnBrk="0" hangingPunct="1">
        <a:spcBef>
          <a:spcPct val="0"/>
        </a:spcBef>
        <a:buNone/>
        <a:defRPr sz="4000" kern="1200">
          <a:solidFill>
            <a:srgbClr val="FF0000"/>
          </a:solidFill>
          <a:latin typeface="Apple Chancery" panose="03020702040506060504" pitchFamily="66" charset="-79"/>
          <a:ea typeface="+mj-ea"/>
          <a:cs typeface="Apple Chancery" panose="03020702040506060504" pitchFamily="66" charset="-79"/>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457200" rtl="0" eaLnBrk="1" latinLnBrk="0" hangingPunct="1">
        <a:spcBef>
          <a:spcPct val="20000"/>
        </a:spcBef>
        <a:buFont typeface="Arial"/>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457200" rtl="0" eaLnBrk="1" latinLnBrk="0" hangingPunct="1">
        <a:spcBef>
          <a:spcPct val="20000"/>
        </a:spcBef>
        <a:buFont typeface="Arial"/>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457200" rtl="0" eaLnBrk="1" latinLnBrk="0" hangingPunct="1">
        <a:spcBef>
          <a:spcPct val="20000"/>
        </a:spcBef>
        <a:buFont typeface="Arial"/>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38.emf"/><Relationship Id="rId2" Type="http://schemas.openxmlformats.org/officeDocument/2006/relationships/slideLayout" Target="../slideLayouts/slideLayout2.xml"/><Relationship Id="rId16" Type="http://schemas.openxmlformats.org/officeDocument/2006/relationships/image" Target="../media/image40.emf"/><Relationship Id="rId1" Type="http://schemas.openxmlformats.org/officeDocument/2006/relationships/vmlDrawing" Target="../drawings/vmlDrawing8.vml"/><Relationship Id="rId6" Type="http://schemas.openxmlformats.org/officeDocument/2006/relationships/image" Target="../media/image34.e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10" Type="http://schemas.openxmlformats.org/officeDocument/2006/relationships/image" Target="../media/image12.emf"/><Relationship Id="rId4" Type="http://schemas.openxmlformats.org/officeDocument/2006/relationships/image" Target="../media/image33.emf"/><Relationship Id="rId9" Type="http://schemas.openxmlformats.org/officeDocument/2006/relationships/oleObject" Target="../embeddings/oleObject67.bin"/><Relationship Id="rId14" Type="http://schemas.openxmlformats.org/officeDocument/2006/relationships/image" Target="../media/image39.emf"/></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2.emf"/><Relationship Id="rId11" Type="http://schemas.openxmlformats.org/officeDocument/2006/relationships/oleObject" Target="../embeddings/oleObject75.bin"/><Relationship Id="rId5" Type="http://schemas.openxmlformats.org/officeDocument/2006/relationships/oleObject" Target="../embeddings/oleObject72.bin"/><Relationship Id="rId10" Type="http://schemas.openxmlformats.org/officeDocument/2006/relationships/image" Target="../media/image43.emf"/><Relationship Id="rId4" Type="http://schemas.openxmlformats.org/officeDocument/2006/relationships/image" Target="../media/image41.emf"/><Relationship Id="rId9" Type="http://schemas.openxmlformats.org/officeDocument/2006/relationships/oleObject" Target="../embeddings/oleObject74.bin"/></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79.bin"/><Relationship Id="rId14" Type="http://schemas.openxmlformats.org/officeDocument/2006/relationships/image" Target="../media/image45.emf"/></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46.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e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12.emf"/><Relationship Id="rId4" Type="http://schemas.openxmlformats.org/officeDocument/2006/relationships/image" Target="../media/image33.emf"/><Relationship Id="rId9" Type="http://schemas.openxmlformats.org/officeDocument/2006/relationships/oleObject" Target="../embeddings/oleObject85.bin"/><Relationship Id="rId14" Type="http://schemas.openxmlformats.org/officeDocument/2006/relationships/image" Target="../media/image47.emf"/></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oleObject" Target="../embeddings/oleObject88.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48.emf"/><Relationship Id="rId10"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oleObject" Target="../embeddings/oleObject5.bin"/><Relationship Id="rId14" Type="http://schemas.openxmlformats.org/officeDocument/2006/relationships/oleObject" Target="../embeddings/oleObject89.bin"/></Relationships>
</file>

<file path=ppt/slides/_rels/slide15.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3.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91.bin"/><Relationship Id="rId5" Type="http://schemas.openxmlformats.org/officeDocument/2006/relationships/image" Target="../media/image50.emf"/><Relationship Id="rId4" Type="http://schemas.openxmlformats.org/officeDocument/2006/relationships/oleObject" Target="../embeddings/oleObject90.bin"/><Relationship Id="rId9" Type="http://schemas.openxmlformats.org/officeDocument/2006/relationships/image" Target="../media/image52.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5.bin"/><Relationship Id="rId3" Type="http://schemas.openxmlformats.org/officeDocument/2006/relationships/notesSlide" Target="../notesSlides/notesSlide4.xml"/><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94.bin"/><Relationship Id="rId5" Type="http://schemas.openxmlformats.org/officeDocument/2006/relationships/image" Target="../media/image53.emf"/><Relationship Id="rId4" Type="http://schemas.openxmlformats.org/officeDocument/2006/relationships/oleObject" Target="../embeddings/oleObject93.bin"/><Relationship Id="rId9" Type="http://schemas.openxmlformats.org/officeDocument/2006/relationships/image" Target="../media/image55.emf"/></Relationships>
</file>

<file path=ppt/slides/_rels/slide1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oleObject" Target="../embeddings/oleObject7.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image" Target="../media/image5.emf"/><Relationship Id="rId10" Type="http://schemas.openxmlformats.org/officeDocument/2006/relationships/image" Target="../media/image3.emf"/><Relationship Id="rId4" Type="http://schemas.openxmlformats.org/officeDocument/2006/relationships/oleObject" Target="../embeddings/oleObject2.bin"/><Relationship Id="rId9" Type="http://schemas.openxmlformats.org/officeDocument/2006/relationships/oleObject" Target="../embeddings/oleObject5.bin"/><Relationship Id="rId1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14.bin"/><Relationship Id="rId18" Type="http://schemas.openxmlformats.org/officeDocument/2006/relationships/image" Target="../media/image13.emf"/><Relationship Id="rId3" Type="http://schemas.openxmlformats.org/officeDocument/2006/relationships/oleObject" Target="../embeddings/oleObject9.bin"/><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10.e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2.vml"/><Relationship Id="rId6" Type="http://schemas.openxmlformats.org/officeDocument/2006/relationships/image" Target="../media/image7.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9.emf"/><Relationship Id="rId19" Type="http://schemas.openxmlformats.org/officeDocument/2006/relationships/oleObject" Target="../embeddings/oleObject17.bin"/><Relationship Id="rId4" Type="http://schemas.openxmlformats.org/officeDocument/2006/relationships/image" Target="../media/image6.emf"/><Relationship Id="rId9" Type="http://schemas.openxmlformats.org/officeDocument/2006/relationships/oleObject" Target="../embeddings/oleObject12.bin"/><Relationship Id="rId14" Type="http://schemas.openxmlformats.org/officeDocument/2006/relationships/image" Target="../media/image11.emf"/><Relationship Id="rId22" Type="http://schemas.openxmlformats.org/officeDocument/2006/relationships/image" Target="../media/image15.emf"/></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24.bin"/><Relationship Id="rId18" Type="http://schemas.openxmlformats.org/officeDocument/2006/relationships/image" Target="../media/image21.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18.e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12.emf"/><Relationship Id="rId19" Type="http://schemas.openxmlformats.org/officeDocument/2006/relationships/oleObject" Target="../embeddings/oleObject27.bin"/><Relationship Id="rId4" Type="http://schemas.openxmlformats.org/officeDocument/2006/relationships/image" Target="../media/image16.emf"/><Relationship Id="rId9" Type="http://schemas.openxmlformats.org/officeDocument/2006/relationships/oleObject" Target="../embeddings/oleObject22.bin"/><Relationship Id="rId1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6.bin"/><Relationship Id="rId18" Type="http://schemas.openxmlformats.org/officeDocument/2006/relationships/oleObject" Target="../embeddings/oleObject40.bin"/><Relationship Id="rId3" Type="http://schemas.openxmlformats.org/officeDocument/2006/relationships/oleObject" Target="../embeddings/oleObject28.bin"/><Relationship Id="rId7" Type="http://schemas.openxmlformats.org/officeDocument/2006/relationships/image" Target="../media/image24.emf"/><Relationship Id="rId12" Type="http://schemas.openxmlformats.org/officeDocument/2006/relationships/oleObject" Target="../embeddings/oleObject35.bin"/><Relationship Id="rId17" Type="http://schemas.openxmlformats.org/officeDocument/2006/relationships/image" Target="../media/image25.emf"/><Relationship Id="rId2" Type="http://schemas.openxmlformats.org/officeDocument/2006/relationships/slideLayout" Target="../slideLayouts/slideLayout2.xml"/><Relationship Id="rId16" Type="http://schemas.openxmlformats.org/officeDocument/2006/relationships/oleObject" Target="../embeddings/oleObject39.bin"/><Relationship Id="rId1" Type="http://schemas.openxmlformats.org/officeDocument/2006/relationships/vmlDrawing" Target="../drawings/vmlDrawing4.vml"/><Relationship Id="rId6" Type="http://schemas.openxmlformats.org/officeDocument/2006/relationships/oleObject" Target="../embeddings/oleObject30.bin"/><Relationship Id="rId11" Type="http://schemas.openxmlformats.org/officeDocument/2006/relationships/oleObject" Target="../embeddings/oleObject34.bin"/><Relationship Id="rId5" Type="http://schemas.openxmlformats.org/officeDocument/2006/relationships/oleObject" Target="../embeddings/oleObject29.bin"/><Relationship Id="rId15" Type="http://schemas.openxmlformats.org/officeDocument/2006/relationships/oleObject" Target="../embeddings/oleObject38.bin"/><Relationship Id="rId10" Type="http://schemas.openxmlformats.org/officeDocument/2006/relationships/oleObject" Target="../embeddings/oleObject33.bin"/><Relationship Id="rId19"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32.bin"/><Relationship Id="rId1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46.bin"/><Relationship Id="rId18" Type="http://schemas.openxmlformats.org/officeDocument/2006/relationships/image" Target="../media/image16.e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29.e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30.emf"/><Relationship Id="rId20" Type="http://schemas.openxmlformats.org/officeDocument/2006/relationships/image" Target="../media/image17.emf"/><Relationship Id="rId1" Type="http://schemas.openxmlformats.org/officeDocument/2006/relationships/vmlDrawing" Target="../drawings/vmlDrawing5.vml"/><Relationship Id="rId6" Type="http://schemas.openxmlformats.org/officeDocument/2006/relationships/image" Target="../media/image12.e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28.emf"/><Relationship Id="rId19" Type="http://schemas.openxmlformats.org/officeDocument/2006/relationships/oleObject" Target="../embeddings/oleObject49.bin"/><Relationship Id="rId4" Type="http://schemas.openxmlformats.org/officeDocument/2006/relationships/image" Target="../media/image11.emf"/><Relationship Id="rId9" Type="http://schemas.openxmlformats.org/officeDocument/2006/relationships/oleObject" Target="../embeddings/oleObject44.bin"/><Relationship Id="rId1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32.emf"/><Relationship Id="rId4" Type="http://schemas.openxmlformats.org/officeDocument/2006/relationships/image" Target="../media/image11.emf"/><Relationship Id="rId9" Type="http://schemas.openxmlformats.org/officeDocument/2006/relationships/oleObject" Target="../embeddings/oleObject53.bin"/><Relationship Id="rId1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61.bin"/><Relationship Id="rId18" Type="http://schemas.openxmlformats.org/officeDocument/2006/relationships/image" Target="../media/image14.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35.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37.emf"/><Relationship Id="rId1" Type="http://schemas.openxmlformats.org/officeDocument/2006/relationships/vmlDrawing" Target="../drawings/vmlDrawing7.vml"/><Relationship Id="rId6" Type="http://schemas.openxmlformats.org/officeDocument/2006/relationships/image" Target="../media/image34.e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12.emf"/><Relationship Id="rId4" Type="http://schemas.openxmlformats.org/officeDocument/2006/relationships/image" Target="../media/image33.emf"/><Relationship Id="rId9" Type="http://schemas.openxmlformats.org/officeDocument/2006/relationships/oleObject" Target="../embeddings/oleObject59.bin"/><Relationship Id="rId14" Type="http://schemas.openxmlformats.org/officeDocument/2006/relationships/image" Target="../media/image3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announcements</a:t>
            </a:r>
          </a:p>
        </p:txBody>
      </p:sp>
    </p:spTree>
    <p:extLst>
      <p:ext uri="{BB962C8B-B14F-4D97-AF65-F5344CB8AC3E}">
        <p14:creationId xmlns:p14="http://schemas.microsoft.com/office/powerpoint/2010/main" val="109971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35.)</a:t>
            </a:r>
          </a:p>
        </p:txBody>
      </p:sp>
      <p:sp>
        <p:nvSpPr>
          <p:cNvPr id="38" name="TextBox 37"/>
          <p:cNvSpPr txBox="1"/>
          <p:nvPr/>
        </p:nvSpPr>
        <p:spPr>
          <a:xfrm>
            <a:off x="263023" y="487461"/>
            <a:ext cx="4875715" cy="2431435"/>
          </a:xfrm>
          <a:prstGeom prst="rect">
            <a:avLst/>
          </a:prstGeom>
          <a:noFill/>
        </p:spPr>
        <p:txBody>
          <a:bodyPr wrap="square" rtlCol="0">
            <a:spAutoFit/>
          </a:bodyPr>
          <a:lstStyle/>
          <a:p>
            <a:r>
              <a:rPr lang="en-US" sz="3200" dirty="0">
                <a:solidFill>
                  <a:srgbClr val="FF0000"/>
                </a:solidFill>
                <a:latin typeface="Apple Chancery"/>
                <a:cs typeface="Apple Chancery"/>
              </a:rPr>
              <a:t>Let’s see </a:t>
            </a:r>
            <a:r>
              <a:rPr lang="en-US" sz="2000" dirty="0">
                <a:latin typeface="Times New Roman"/>
                <a:cs typeface="Times New Roman"/>
              </a:rPr>
              <a:t>how well you’ve understood this.  A block is about to fall from the position shown to the level of the table top.  Little Billy says the block starts out with potential energy          .  Little </a:t>
            </a:r>
            <a:r>
              <a:rPr lang="en-US" sz="2000" dirty="0" err="1">
                <a:latin typeface="Times New Roman"/>
                <a:cs typeface="Times New Roman"/>
              </a:rPr>
              <a:t>Missie</a:t>
            </a:r>
            <a:r>
              <a:rPr lang="en-US" sz="2000" dirty="0">
                <a:latin typeface="Times New Roman"/>
                <a:cs typeface="Times New Roman"/>
              </a:rPr>
              <a:t> says, “Oh, no, it has potential energy equal to                     .  Who is right? </a:t>
            </a:r>
            <a:endParaRPr lang="en-US" sz="1600" dirty="0">
              <a:latin typeface="Times New Roman"/>
              <a:cs typeface="Times New Roman"/>
            </a:endParaRPr>
          </a:p>
        </p:txBody>
      </p:sp>
      <p:sp>
        <p:nvSpPr>
          <p:cNvPr id="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7"/>
          <p:cNvSpPr>
            <a:spLocks noChangeShapeType="1"/>
          </p:cNvSpPr>
          <p:nvPr/>
        </p:nvSpPr>
        <p:spPr bwMode="auto">
          <a:xfrm>
            <a:off x="7605713" y="2649020"/>
            <a:ext cx="20638" cy="163433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8"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11" name="Object 2"/>
          <p:cNvGraphicFramePr>
            <a:graphicFrameLocks noChangeAspect="1"/>
          </p:cNvGraphicFramePr>
          <p:nvPr/>
        </p:nvGraphicFramePr>
        <p:xfrm>
          <a:off x="7702551" y="3143528"/>
          <a:ext cx="301625" cy="369887"/>
        </p:xfrm>
        <a:graphic>
          <a:graphicData uri="http://schemas.openxmlformats.org/presentationml/2006/ole">
            <mc:AlternateContent xmlns:mc="http://schemas.openxmlformats.org/markup-compatibility/2006">
              <mc:Choice xmlns:v="urn:schemas-microsoft-com:vml" Requires="v">
                <p:oleObj spid="_x0000_s23658" name="Equation" r:id="rId3" imgW="165100" imgH="203200" progId="Equation.DSMT4">
                  <p:embed/>
                </p:oleObj>
              </mc:Choice>
              <mc:Fallback>
                <p:oleObj name="Equation" r:id="rId3" imgW="165100" imgH="203200" progId="Equation.DSMT4">
                  <p:embed/>
                  <p:pic>
                    <p:nvPicPr>
                      <p:cNvPr id="11" name="Object 2"/>
                      <p:cNvPicPr>
                        <a:picLocks noChangeAspect="1" noChangeArrowheads="1"/>
                      </p:cNvPicPr>
                      <p:nvPr/>
                    </p:nvPicPr>
                    <p:blipFill>
                      <a:blip r:embed="rId4"/>
                      <a:srcRect/>
                      <a:stretch>
                        <a:fillRect/>
                      </a:stretch>
                    </p:blipFill>
                    <p:spPr bwMode="auto">
                      <a:xfrm>
                        <a:off x="7702551" y="314352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23659" name="Equation" r:id="rId5" imgW="177800" imgH="203200" progId="Equation.DSMT4">
                  <p:embed/>
                </p:oleObj>
              </mc:Choice>
              <mc:Fallback>
                <p:oleObj name="Equation" r:id="rId5" imgW="177800" imgH="203200" progId="Equation.DSMT4">
                  <p:embed/>
                  <p:pic>
                    <p:nvPicPr>
                      <p:cNvPr id="12" name="Object 20"/>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23660" name="Equation" r:id="rId7" imgW="660400" imgH="203200" progId="Equation.DSMT4">
                  <p:embed/>
                </p:oleObj>
              </mc:Choice>
              <mc:Fallback>
                <p:oleObj name="Equation" r:id="rId7" imgW="660400" imgH="203200" progId="Equation.DSMT4">
                  <p:embed/>
                  <p:pic>
                    <p:nvPicPr>
                      <p:cNvPr id="13"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4" name="Object 23"/>
          <p:cNvGraphicFramePr>
            <a:graphicFrameLocks noChangeAspect="1"/>
          </p:cNvGraphicFramePr>
          <p:nvPr/>
        </p:nvGraphicFramePr>
        <p:xfrm>
          <a:off x="7100889" y="2336283"/>
          <a:ext cx="1000125" cy="312737"/>
        </p:xfrm>
        <a:graphic>
          <a:graphicData uri="http://schemas.openxmlformats.org/presentationml/2006/ole">
            <mc:AlternateContent xmlns:mc="http://schemas.openxmlformats.org/markup-compatibility/2006">
              <mc:Choice xmlns:v="urn:schemas-microsoft-com:vml" Requires="v">
                <p:oleObj spid="_x0000_s23661" name="Equation" r:id="rId9" imgW="647700" imgH="203200" progId="Equation.DSMT4">
                  <p:embed/>
                </p:oleObj>
              </mc:Choice>
              <mc:Fallback>
                <p:oleObj name="Equation" r:id="rId9" imgW="647700" imgH="203200" progId="Equation.DSMT4">
                  <p:embed/>
                  <p:pic>
                    <p:nvPicPr>
                      <p:cNvPr id="14"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336283"/>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93813492"/>
              </p:ext>
            </p:extLst>
          </p:nvPr>
        </p:nvGraphicFramePr>
        <p:xfrm>
          <a:off x="1063235" y="1928812"/>
          <a:ext cx="640153" cy="352425"/>
        </p:xfrm>
        <a:graphic>
          <a:graphicData uri="http://schemas.openxmlformats.org/presentationml/2006/ole">
            <mc:AlternateContent xmlns:mc="http://schemas.openxmlformats.org/markup-compatibility/2006">
              <mc:Choice xmlns:v="urn:schemas-microsoft-com:vml" Requires="v">
                <p:oleObj spid="_x0000_s23662" name="Equation" r:id="rId11" imgW="368300" imgH="203200" progId="Equation.DSMT4">
                  <p:embed/>
                </p:oleObj>
              </mc:Choice>
              <mc:Fallback>
                <p:oleObj name="Equation" r:id="rId11" imgW="368300" imgH="203200" progId="Equation.DSMT4">
                  <p:embed/>
                  <p:pic>
                    <p:nvPicPr>
                      <p:cNvPr id="15" name="Object 14"/>
                      <p:cNvPicPr/>
                      <p:nvPr/>
                    </p:nvPicPr>
                    <p:blipFill>
                      <a:blip r:embed="rId12"/>
                      <a:stretch>
                        <a:fillRect/>
                      </a:stretch>
                    </p:blipFill>
                    <p:spPr>
                      <a:xfrm>
                        <a:off x="1063235" y="1928812"/>
                        <a:ext cx="640153" cy="352425"/>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2086728351"/>
              </p:ext>
            </p:extLst>
          </p:nvPr>
        </p:nvGraphicFramePr>
        <p:xfrm>
          <a:off x="3306763" y="2194611"/>
          <a:ext cx="1346200" cy="417512"/>
        </p:xfrm>
        <a:graphic>
          <a:graphicData uri="http://schemas.openxmlformats.org/presentationml/2006/ole">
            <mc:AlternateContent xmlns:mc="http://schemas.openxmlformats.org/markup-compatibility/2006">
              <mc:Choice xmlns:v="urn:schemas-microsoft-com:vml" Requires="v">
                <p:oleObj spid="_x0000_s23663" name="Equation" r:id="rId13" imgW="774700" imgH="241300" progId="Equation.DSMT4">
                  <p:embed/>
                </p:oleObj>
              </mc:Choice>
              <mc:Fallback>
                <p:oleObj name="Equation" r:id="rId13" imgW="774700" imgH="241300" progId="Equation.DSMT4">
                  <p:embed/>
                  <p:pic>
                    <p:nvPicPr>
                      <p:cNvPr id="22" name="Object 21"/>
                      <p:cNvPicPr/>
                      <p:nvPr/>
                    </p:nvPicPr>
                    <p:blipFill>
                      <a:blip r:embed="rId14"/>
                      <a:stretch>
                        <a:fillRect/>
                      </a:stretch>
                    </p:blipFill>
                    <p:spPr>
                      <a:xfrm>
                        <a:off x="3306763" y="2194611"/>
                        <a:ext cx="1346200" cy="417512"/>
                      </a:xfrm>
                      <a:prstGeom prst="rect">
                        <a:avLst/>
                      </a:prstGeom>
                    </p:spPr>
                  </p:pic>
                </p:oleObj>
              </mc:Fallback>
            </mc:AlternateContent>
          </a:graphicData>
        </a:graphic>
      </p:graphicFrame>
      <p:sp>
        <p:nvSpPr>
          <p:cNvPr id="23" name="TextBox 22"/>
          <p:cNvSpPr txBox="1"/>
          <p:nvPr/>
        </p:nvSpPr>
        <p:spPr>
          <a:xfrm>
            <a:off x="605924" y="2962670"/>
            <a:ext cx="5261476" cy="769441"/>
          </a:xfrm>
          <a:prstGeom prst="rect">
            <a:avLst/>
          </a:prstGeom>
          <a:noFill/>
        </p:spPr>
        <p:txBody>
          <a:bodyPr wrap="square" rtlCol="0">
            <a:spAutoFit/>
          </a:bodyPr>
          <a:lstStyle/>
          <a:p>
            <a:r>
              <a:rPr lang="en-US" sz="2400" dirty="0">
                <a:solidFill>
                  <a:srgbClr val="FF0000"/>
                </a:solidFill>
                <a:latin typeface="Apple Chancery"/>
                <a:cs typeface="Apple Chancery"/>
              </a:rPr>
              <a:t>Answer: </a:t>
            </a:r>
            <a:r>
              <a:rPr lang="en-US" sz="2000" dirty="0">
                <a:latin typeface="Times New Roman"/>
                <a:cs typeface="Times New Roman"/>
              </a:rPr>
              <a:t> Both are making statements that could be correct.  How so?  </a:t>
            </a:r>
            <a:endParaRPr lang="en-US" sz="1600" dirty="0">
              <a:latin typeface="Times New Roman"/>
              <a:cs typeface="Times New Roman"/>
            </a:endParaRPr>
          </a:p>
        </p:txBody>
      </p:sp>
      <p:sp>
        <p:nvSpPr>
          <p:cNvPr id="24" name="TextBox 23"/>
          <p:cNvSpPr txBox="1"/>
          <p:nvPr/>
        </p:nvSpPr>
        <p:spPr>
          <a:xfrm>
            <a:off x="910725" y="3732111"/>
            <a:ext cx="5070975" cy="1015663"/>
          </a:xfrm>
          <a:prstGeom prst="rect">
            <a:avLst/>
          </a:prstGeom>
          <a:noFill/>
        </p:spPr>
        <p:txBody>
          <a:bodyPr wrap="square" rtlCol="0">
            <a:spAutoFit/>
          </a:bodyPr>
          <a:lstStyle/>
          <a:p>
            <a:r>
              <a:rPr lang="en-US" sz="2000" dirty="0">
                <a:latin typeface="Times New Roman"/>
                <a:cs typeface="Times New Roman"/>
              </a:rPr>
              <a:t>As there is </a:t>
            </a:r>
            <a:r>
              <a:rPr lang="en-US" sz="2000" dirty="0">
                <a:solidFill>
                  <a:srgbClr val="FF0000"/>
                </a:solidFill>
                <a:latin typeface="Times New Roman"/>
                <a:cs typeface="Times New Roman"/>
              </a:rPr>
              <a:t>no preferred </a:t>
            </a:r>
            <a:r>
              <a:rPr lang="en-US" sz="2000" i="1" dirty="0">
                <a:solidFill>
                  <a:srgbClr val="FF0000"/>
                </a:solidFill>
                <a:latin typeface="Times New Roman"/>
                <a:cs typeface="Times New Roman"/>
              </a:rPr>
              <a:t>F = 0 </a:t>
            </a:r>
            <a:r>
              <a:rPr lang="en-US" sz="2000" dirty="0">
                <a:solidFill>
                  <a:srgbClr val="FF0000"/>
                </a:solidFill>
                <a:latin typeface="Times New Roman"/>
                <a:cs typeface="Times New Roman"/>
              </a:rPr>
              <a:t>position </a:t>
            </a:r>
            <a:r>
              <a:rPr lang="en-US" sz="2000" dirty="0">
                <a:solidFill>
                  <a:srgbClr val="0000FF"/>
                </a:solidFill>
                <a:latin typeface="Times New Roman"/>
                <a:cs typeface="Times New Roman"/>
              </a:rPr>
              <a:t>for gravity near the surface of the earth</a:t>
            </a:r>
            <a:r>
              <a:rPr lang="en-US" sz="2000" dirty="0">
                <a:latin typeface="Times New Roman"/>
                <a:cs typeface="Times New Roman"/>
              </a:rPr>
              <a:t>, there is </a:t>
            </a:r>
            <a:r>
              <a:rPr lang="en-US" sz="2000" dirty="0">
                <a:solidFill>
                  <a:srgbClr val="FF0000"/>
                </a:solidFill>
                <a:latin typeface="Times New Roman"/>
                <a:cs typeface="Times New Roman"/>
              </a:rPr>
              <a:t>no preferred position</a:t>
            </a:r>
            <a:r>
              <a:rPr lang="en-US" sz="2000" dirty="0">
                <a:latin typeface="Times New Roman"/>
                <a:cs typeface="Times New Roman"/>
              </a:rPr>
              <a:t> to make the </a:t>
            </a:r>
            <a:r>
              <a:rPr lang="en-US" sz="2000" dirty="0">
                <a:solidFill>
                  <a:srgbClr val="FF0000"/>
                </a:solidFill>
                <a:latin typeface="Times New Roman"/>
                <a:cs typeface="Times New Roman"/>
              </a:rPr>
              <a:t>gravitational</a:t>
            </a:r>
            <a:endParaRPr lang="en-US" sz="1600" dirty="0">
              <a:solidFill>
                <a:srgbClr val="FF0000"/>
              </a:solidFill>
              <a:latin typeface="Times New Roman"/>
              <a:cs typeface="Times New Roman"/>
            </a:endParaRPr>
          </a:p>
        </p:txBody>
      </p:sp>
      <p:sp>
        <p:nvSpPr>
          <p:cNvPr id="25" name="TextBox 24"/>
          <p:cNvSpPr txBox="1"/>
          <p:nvPr/>
        </p:nvSpPr>
        <p:spPr>
          <a:xfrm>
            <a:off x="910725" y="4653139"/>
            <a:ext cx="7858626" cy="1015663"/>
          </a:xfrm>
          <a:prstGeom prst="rect">
            <a:avLst/>
          </a:prstGeom>
          <a:noFill/>
        </p:spPr>
        <p:txBody>
          <a:bodyPr wrap="square" rtlCol="0">
            <a:spAutoFit/>
          </a:bodyPr>
          <a:lstStyle/>
          <a:p>
            <a:r>
              <a:rPr lang="en-US" sz="2000" dirty="0">
                <a:solidFill>
                  <a:srgbClr val="FF0000"/>
                </a:solidFill>
                <a:latin typeface="Times New Roman"/>
                <a:cs typeface="Times New Roman"/>
              </a:rPr>
              <a:t>potential energy equal to zero</a:t>
            </a:r>
            <a:r>
              <a:rPr lang="en-US" sz="2000" dirty="0">
                <a:latin typeface="Times New Roman"/>
                <a:cs typeface="Times New Roman"/>
              </a:rPr>
              <a:t>.  You can see that in its definition.  </a:t>
            </a:r>
            <a:r>
              <a:rPr lang="en-US" sz="2000" i="1" dirty="0" err="1">
                <a:solidFill>
                  <a:srgbClr val="FF0000"/>
                </a:solidFill>
                <a:latin typeface="Times New Roman"/>
                <a:cs typeface="Times New Roman"/>
              </a:rPr>
              <a:t>Mgy</a:t>
            </a:r>
            <a:r>
              <a:rPr lang="en-US" sz="2000" dirty="0">
                <a:solidFill>
                  <a:srgbClr val="FF0000"/>
                </a:solidFill>
                <a:latin typeface="Times New Roman"/>
                <a:cs typeface="Times New Roman"/>
              </a:rPr>
              <a:t> </a:t>
            </a:r>
            <a:r>
              <a:rPr lang="en-US" sz="2000" dirty="0">
                <a:latin typeface="Times New Roman"/>
                <a:cs typeface="Times New Roman"/>
              </a:rPr>
              <a:t>is dependent upon where you put </a:t>
            </a:r>
            <a:r>
              <a:rPr lang="en-US" sz="2000" dirty="0">
                <a:solidFill>
                  <a:srgbClr val="0000FF"/>
                </a:solidFill>
                <a:latin typeface="Times New Roman"/>
                <a:cs typeface="Times New Roman"/>
              </a:rPr>
              <a:t>y = 0</a:t>
            </a:r>
            <a:r>
              <a:rPr lang="en-US" sz="2000" dirty="0">
                <a:latin typeface="Times New Roman"/>
                <a:cs typeface="Times New Roman"/>
              </a:rPr>
              <a:t>, which is dependent upon where how you define your coordinate axis.</a:t>
            </a:r>
            <a:endParaRPr lang="en-US" sz="1600" dirty="0">
              <a:latin typeface="Times New Roman"/>
              <a:cs typeface="Times New Roman"/>
            </a:endParaRPr>
          </a:p>
        </p:txBody>
      </p:sp>
      <p:sp>
        <p:nvSpPr>
          <p:cNvPr id="3" name="Left Brace 2"/>
          <p:cNvSpPr/>
          <p:nvPr/>
        </p:nvSpPr>
        <p:spPr>
          <a:xfrm>
            <a:off x="5956300" y="1270000"/>
            <a:ext cx="393701" cy="1408275"/>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1" name="Object 20"/>
          <p:cNvGraphicFramePr>
            <a:graphicFrameLocks noChangeAspect="1"/>
          </p:cNvGraphicFramePr>
          <p:nvPr/>
        </p:nvGraphicFramePr>
        <p:xfrm>
          <a:off x="5140325" y="1746250"/>
          <a:ext cx="814388" cy="371475"/>
        </p:xfrm>
        <a:graphic>
          <a:graphicData uri="http://schemas.openxmlformats.org/presentationml/2006/ole">
            <mc:AlternateContent xmlns:mc="http://schemas.openxmlformats.org/markup-compatibility/2006">
              <mc:Choice xmlns:v="urn:schemas-microsoft-com:vml" Requires="v">
                <p:oleObj spid="_x0000_s23664" name="Equation" r:id="rId15" imgW="444500" imgH="203200" progId="Equation.DSMT4">
                  <p:embed/>
                </p:oleObj>
              </mc:Choice>
              <mc:Fallback>
                <p:oleObj name="Equation" r:id="rId15" imgW="444500" imgH="203200" progId="Equation.DSMT4">
                  <p:embed/>
                  <p:pic>
                    <p:nvPicPr>
                      <p:cNvPr id="21" name="Object 20"/>
                      <p:cNvPicPr>
                        <a:picLocks noChangeAspect="1" noChangeArrowheads="1"/>
                      </p:cNvPicPr>
                      <p:nvPr/>
                    </p:nvPicPr>
                    <p:blipFill>
                      <a:blip r:embed="rId16"/>
                      <a:srcRect/>
                      <a:stretch>
                        <a:fillRect/>
                      </a:stretch>
                    </p:blipFill>
                    <p:spPr bwMode="auto">
                      <a:xfrm>
                        <a:off x="5140325" y="1746250"/>
                        <a:ext cx="8143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45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37.)</a:t>
            </a:r>
          </a:p>
        </p:txBody>
      </p:sp>
      <p:sp>
        <p:nvSpPr>
          <p:cNvPr id="38" name="TextBox 37"/>
          <p:cNvSpPr txBox="1"/>
          <p:nvPr/>
        </p:nvSpPr>
        <p:spPr>
          <a:xfrm>
            <a:off x="263025" y="720377"/>
            <a:ext cx="5604376" cy="1692771"/>
          </a:xfrm>
          <a:prstGeom prst="rect">
            <a:avLst/>
          </a:prstGeom>
          <a:noFill/>
        </p:spPr>
        <p:txBody>
          <a:bodyPr wrap="square" rtlCol="0">
            <a:spAutoFit/>
          </a:bodyPr>
          <a:lstStyle/>
          <a:p>
            <a:r>
              <a:rPr lang="en-US" sz="2400" dirty="0">
                <a:solidFill>
                  <a:srgbClr val="FF0000"/>
                </a:solidFill>
                <a:latin typeface="Apple Chancery"/>
                <a:cs typeface="Apple Chancery"/>
              </a:rPr>
              <a:t>But Little Suzie </a:t>
            </a:r>
            <a:r>
              <a:rPr lang="en-US" sz="2000" dirty="0">
                <a:latin typeface="Times New Roman"/>
                <a:cs typeface="Times New Roman"/>
              </a:rPr>
              <a:t>is an iconoclast.  She decides to make her </a:t>
            </a:r>
            <a:r>
              <a:rPr lang="en-US" sz="2000" dirty="0">
                <a:solidFill>
                  <a:srgbClr val="FF0000"/>
                </a:solidFill>
                <a:latin typeface="Times New Roman"/>
                <a:cs typeface="Times New Roman"/>
              </a:rPr>
              <a:t>y = 0 position </a:t>
            </a:r>
            <a:r>
              <a:rPr lang="en-US" sz="2000" dirty="0">
                <a:solidFill>
                  <a:srgbClr val="0000FF"/>
                </a:solidFill>
                <a:latin typeface="Times New Roman"/>
                <a:cs typeface="Times New Roman"/>
              </a:rPr>
              <a:t>the top of the table </a:t>
            </a:r>
            <a:r>
              <a:rPr lang="en-US" sz="2000" dirty="0">
                <a:latin typeface="Times New Roman"/>
                <a:cs typeface="Times New Roman"/>
              </a:rPr>
              <a:t>(i.e., </a:t>
            </a:r>
            <a:r>
              <a:rPr lang="en-US" sz="2000" dirty="0">
                <a:solidFill>
                  <a:srgbClr val="008000"/>
                </a:solidFill>
                <a:latin typeface="Times New Roman"/>
                <a:cs typeface="Times New Roman"/>
              </a:rPr>
              <a:t>at position 1</a:t>
            </a:r>
            <a:r>
              <a:rPr lang="en-US" sz="2000" dirty="0">
                <a:solidFill>
                  <a:srgbClr val="0000FF"/>
                </a:solidFill>
                <a:latin typeface="Times New Roman"/>
                <a:cs typeface="Times New Roman"/>
              </a:rPr>
              <a:t>)</a:t>
            </a:r>
            <a:r>
              <a:rPr lang="en-US" sz="2000" dirty="0">
                <a:latin typeface="Times New Roman"/>
                <a:cs typeface="Times New Roman"/>
              </a:rPr>
              <a:t>.  So in her rendition, her sketch looks like the one shown to the right and her “</a:t>
            </a:r>
            <a:r>
              <a:rPr lang="en-US" sz="2000" dirty="0">
                <a:solidFill>
                  <a:srgbClr val="FF0000"/>
                </a:solidFill>
                <a:latin typeface="Times New Roman"/>
                <a:cs typeface="Times New Roman"/>
              </a:rPr>
              <a:t>work done</a:t>
            </a:r>
            <a:r>
              <a:rPr lang="en-US" sz="2000" dirty="0">
                <a:latin typeface="Times New Roman"/>
                <a:cs typeface="Times New Roman"/>
              </a:rPr>
              <a:t>” calculation for the body as it moves from </a:t>
            </a:r>
            <a:r>
              <a:rPr lang="en-US" sz="2000" i="1" dirty="0">
                <a:solidFill>
                  <a:srgbClr val="008000"/>
                </a:solidFill>
                <a:latin typeface="Times New Roman"/>
                <a:cs typeface="Times New Roman"/>
              </a:rPr>
              <a:t>position 2</a:t>
            </a:r>
            <a:endParaRPr lang="en-US" sz="1600" i="1" dirty="0">
              <a:solidFill>
                <a:srgbClr val="008000"/>
              </a:solidFill>
              <a:latin typeface="Times New Roman"/>
              <a:cs typeface="Times New Roman"/>
            </a:endParaRPr>
          </a:p>
        </p:txBody>
      </p:sp>
      <p:sp>
        <p:nvSpPr>
          <p:cNvPr id="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8"/>
          <p:cNvSpPr>
            <a:spLocks noChangeShapeType="1"/>
          </p:cNvSpPr>
          <p:nvPr/>
        </p:nvSpPr>
        <p:spPr bwMode="auto">
          <a:xfrm>
            <a:off x="8110539" y="1270000"/>
            <a:ext cx="0" cy="1408275"/>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11" name="Object 2"/>
          <p:cNvGraphicFramePr>
            <a:graphicFrameLocks noChangeAspect="1"/>
          </p:cNvGraphicFramePr>
          <p:nvPr/>
        </p:nvGraphicFramePr>
        <p:xfrm>
          <a:off x="8391526" y="2516941"/>
          <a:ext cx="650875" cy="347663"/>
        </p:xfrm>
        <a:graphic>
          <a:graphicData uri="http://schemas.openxmlformats.org/presentationml/2006/ole">
            <mc:AlternateContent xmlns:mc="http://schemas.openxmlformats.org/markup-compatibility/2006">
              <mc:Choice xmlns:v="urn:schemas-microsoft-com:vml" Requires="v">
                <p:oleObj spid="_x0000_s25676" name="Equation" r:id="rId3" imgW="355600" imgH="190500" progId="Equation.DSMT4">
                  <p:embed/>
                </p:oleObj>
              </mc:Choice>
              <mc:Fallback>
                <p:oleObj name="Equation" r:id="rId3" imgW="355600" imgH="190500" progId="Equation.DSMT4">
                  <p:embed/>
                  <p:pic>
                    <p:nvPicPr>
                      <p:cNvPr id="11" name="Object 2"/>
                      <p:cNvPicPr>
                        <a:picLocks noChangeAspect="1" noChangeArrowheads="1"/>
                      </p:cNvPicPr>
                      <p:nvPr/>
                    </p:nvPicPr>
                    <p:blipFill>
                      <a:blip r:embed="rId4"/>
                      <a:srcRect/>
                      <a:stretch>
                        <a:fillRect/>
                      </a:stretch>
                    </p:blipFill>
                    <p:spPr bwMode="auto">
                      <a:xfrm>
                        <a:off x="8391526" y="2516941"/>
                        <a:ext cx="6508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nvGraphicFramePr>
        <p:xfrm>
          <a:off x="7196138" y="1704975"/>
          <a:ext cx="812800" cy="371475"/>
        </p:xfrm>
        <a:graphic>
          <a:graphicData uri="http://schemas.openxmlformats.org/presentationml/2006/ole">
            <mc:AlternateContent xmlns:mc="http://schemas.openxmlformats.org/markup-compatibility/2006">
              <mc:Choice xmlns:v="urn:schemas-microsoft-com:vml" Requires="v">
                <p:oleObj spid="_x0000_s25677" name="Equation" r:id="rId5" imgW="444500" imgH="203200" progId="Equation.DSMT4">
                  <p:embed/>
                </p:oleObj>
              </mc:Choice>
              <mc:Fallback>
                <p:oleObj name="Equation" r:id="rId5" imgW="444500" imgH="203200" progId="Equation.DSMT4">
                  <p:embed/>
                  <p:pic>
                    <p:nvPicPr>
                      <p:cNvPr id="12" name="Object 20"/>
                      <p:cNvPicPr>
                        <a:picLocks noChangeAspect="1" noChangeArrowheads="1"/>
                      </p:cNvPicPr>
                      <p:nvPr/>
                    </p:nvPicPr>
                    <p:blipFill>
                      <a:blip r:embed="rId6"/>
                      <a:srcRect/>
                      <a:stretch>
                        <a:fillRect/>
                      </a:stretch>
                    </p:blipFill>
                    <p:spPr bwMode="auto">
                      <a:xfrm>
                        <a:off x="7196138" y="1704975"/>
                        <a:ext cx="8128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nvGraphicFramePr>
        <p:xfrm>
          <a:off x="6900863" y="1111804"/>
          <a:ext cx="1019175" cy="312737"/>
        </p:xfrm>
        <a:graphic>
          <a:graphicData uri="http://schemas.openxmlformats.org/presentationml/2006/ole">
            <mc:AlternateContent xmlns:mc="http://schemas.openxmlformats.org/markup-compatibility/2006">
              <mc:Choice xmlns:v="urn:schemas-microsoft-com:vml" Requires="v">
                <p:oleObj spid="_x0000_s25678" name="Equation" r:id="rId7" imgW="660400" imgH="203200" progId="Equation.DSMT4">
                  <p:embed/>
                </p:oleObj>
              </mc:Choice>
              <mc:Fallback>
                <p:oleObj name="Equation" r:id="rId7" imgW="660400" imgH="203200" progId="Equation.DSMT4">
                  <p:embed/>
                  <p:pic>
                    <p:nvPicPr>
                      <p:cNvPr id="13"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1641475" y="3016412"/>
          <a:ext cx="2890838" cy="1387475"/>
        </p:xfrm>
        <a:graphic>
          <a:graphicData uri="http://schemas.openxmlformats.org/presentationml/2006/ole">
            <mc:AlternateContent xmlns:mc="http://schemas.openxmlformats.org/markup-compatibility/2006">
              <mc:Choice xmlns:v="urn:schemas-microsoft-com:vml" Requires="v">
                <p:oleObj spid="_x0000_s25679" name="Equation" r:id="rId9" imgW="1663700" imgH="800100" progId="Equation.DSMT4">
                  <p:embed/>
                </p:oleObj>
              </mc:Choice>
              <mc:Fallback>
                <p:oleObj name="Equation" r:id="rId9" imgW="1663700" imgH="800100" progId="Equation.DSMT4">
                  <p:embed/>
                  <p:pic>
                    <p:nvPicPr>
                      <p:cNvPr id="15" name="Object 14"/>
                      <p:cNvPicPr/>
                      <p:nvPr/>
                    </p:nvPicPr>
                    <p:blipFill>
                      <a:blip r:embed="rId10"/>
                      <a:stretch>
                        <a:fillRect/>
                      </a:stretch>
                    </p:blipFill>
                    <p:spPr>
                      <a:xfrm>
                        <a:off x="1641475" y="3016412"/>
                        <a:ext cx="2890838" cy="1387475"/>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79149" y="4773781"/>
            <a:ext cx="8750551" cy="707886"/>
          </a:xfrm>
          <a:prstGeom prst="rect">
            <a:avLst/>
          </a:prstGeom>
          <a:noFill/>
        </p:spPr>
        <p:txBody>
          <a:bodyPr wrap="square" rtlCol="0">
            <a:spAutoFit/>
          </a:bodyPr>
          <a:lstStyle/>
          <a:p>
            <a:r>
              <a:rPr lang="en-US" sz="2000" dirty="0">
                <a:solidFill>
                  <a:srgbClr val="FF0000"/>
                </a:solidFill>
                <a:latin typeface="Times New Roman"/>
                <a:cs typeface="Times New Roman"/>
              </a:rPr>
              <a:t>This is the same </a:t>
            </a:r>
            <a:r>
              <a:rPr lang="en-US" sz="2000" dirty="0">
                <a:latin typeface="Times New Roman"/>
                <a:cs typeface="Times New Roman"/>
              </a:rPr>
              <a:t>value Little Billie got in his calculation (shouldn’t be surprising as the motion hasn’t changed even if the coordinate axis has).</a:t>
            </a:r>
            <a:endParaRPr lang="en-US" sz="1600" dirty="0">
              <a:latin typeface="Times New Roman"/>
              <a:cs typeface="Times New Roman"/>
            </a:endParaRPr>
          </a:p>
        </p:txBody>
      </p:sp>
      <p:sp>
        <p:nvSpPr>
          <p:cNvPr id="27" name="TextBox 26"/>
          <p:cNvSpPr txBox="1"/>
          <p:nvPr/>
        </p:nvSpPr>
        <p:spPr>
          <a:xfrm>
            <a:off x="263025" y="2316413"/>
            <a:ext cx="4601075" cy="400110"/>
          </a:xfrm>
          <a:prstGeom prst="rect">
            <a:avLst/>
          </a:prstGeom>
          <a:noFill/>
        </p:spPr>
        <p:txBody>
          <a:bodyPr wrap="square" rtlCol="0">
            <a:spAutoFit/>
          </a:bodyPr>
          <a:lstStyle/>
          <a:p>
            <a:r>
              <a:rPr lang="en-US" sz="2000" dirty="0">
                <a:latin typeface="Times New Roman"/>
                <a:cs typeface="Times New Roman"/>
              </a:rPr>
              <a:t>to </a:t>
            </a:r>
            <a:r>
              <a:rPr lang="en-US" sz="2000" i="1" dirty="0">
                <a:solidFill>
                  <a:srgbClr val="008000"/>
                </a:solidFill>
                <a:latin typeface="Times New Roman"/>
                <a:cs typeface="Times New Roman"/>
              </a:rPr>
              <a:t>position 1 </a:t>
            </a:r>
            <a:r>
              <a:rPr lang="en-US" sz="2000" dirty="0">
                <a:latin typeface="Times New Roman"/>
                <a:cs typeface="Times New Roman"/>
              </a:rPr>
              <a:t>looks like:   </a:t>
            </a:r>
            <a:endParaRPr lang="en-US" sz="1600" dirty="0">
              <a:latin typeface="Times New Roman"/>
              <a:cs typeface="Times New Roman"/>
            </a:endParaRPr>
          </a:p>
        </p:txBody>
      </p:sp>
      <p:cxnSp>
        <p:nvCxnSpPr>
          <p:cNvPr id="4" name="Straight Connector 3"/>
          <p:cNvCxnSpPr/>
          <p:nvPr/>
        </p:nvCxnSpPr>
        <p:spPr>
          <a:xfrm>
            <a:off x="7010400" y="2678275"/>
            <a:ext cx="1341439"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4" name="Object 23"/>
          <p:cNvGraphicFramePr>
            <a:graphicFrameLocks noChangeAspect="1"/>
          </p:cNvGraphicFramePr>
          <p:nvPr/>
        </p:nvGraphicFramePr>
        <p:xfrm>
          <a:off x="7196138" y="2792575"/>
          <a:ext cx="1000125" cy="312737"/>
        </p:xfrm>
        <a:graphic>
          <a:graphicData uri="http://schemas.openxmlformats.org/presentationml/2006/ole">
            <mc:AlternateContent xmlns:mc="http://schemas.openxmlformats.org/markup-compatibility/2006">
              <mc:Choice xmlns:v="urn:schemas-microsoft-com:vml" Requires="v">
                <p:oleObj spid="_x0000_s25680" name="Equation" r:id="rId11" imgW="647700" imgH="203200" progId="Equation.DSMT4">
                  <p:embed/>
                </p:oleObj>
              </mc:Choice>
              <mc:Fallback>
                <p:oleObj name="Equation" r:id="rId11" imgW="647700" imgH="203200" progId="Equation.DSMT4">
                  <p:embed/>
                  <p:pic>
                    <p:nvPicPr>
                      <p:cNvPr id="14"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6138" y="2792575"/>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8" name="Freeform 17"/>
          <p:cNvSpPr/>
          <p:nvPr/>
        </p:nvSpPr>
        <p:spPr>
          <a:xfrm>
            <a:off x="6832600" y="2741789"/>
            <a:ext cx="330200" cy="184855"/>
          </a:xfrm>
          <a:custGeom>
            <a:avLst/>
            <a:gdLst>
              <a:gd name="connsiteX0" fmla="*/ 0 w 330200"/>
              <a:gd name="connsiteY0" fmla="*/ 1411 h 184855"/>
              <a:gd name="connsiteX1" fmla="*/ 88900 w 330200"/>
              <a:gd name="connsiteY1" fmla="*/ 14111 h 184855"/>
              <a:gd name="connsiteX2" fmla="*/ 165100 w 330200"/>
              <a:gd name="connsiteY2" fmla="*/ 103011 h 184855"/>
              <a:gd name="connsiteX3" fmla="*/ 266700 w 330200"/>
              <a:gd name="connsiteY3" fmla="*/ 179211 h 184855"/>
              <a:gd name="connsiteX4" fmla="*/ 330200 w 330200"/>
              <a:gd name="connsiteY4" fmla="*/ 179211 h 184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184855">
                <a:moveTo>
                  <a:pt x="0" y="1411"/>
                </a:moveTo>
                <a:cubicBezTo>
                  <a:pt x="30691" y="-706"/>
                  <a:pt x="61383" y="-2822"/>
                  <a:pt x="88900" y="14111"/>
                </a:cubicBezTo>
                <a:cubicBezTo>
                  <a:pt x="116417" y="31044"/>
                  <a:pt x="135467" y="75494"/>
                  <a:pt x="165100" y="103011"/>
                </a:cubicBezTo>
                <a:cubicBezTo>
                  <a:pt x="194733" y="130528"/>
                  <a:pt x="239183" y="166511"/>
                  <a:pt x="266700" y="179211"/>
                </a:cubicBezTo>
                <a:cubicBezTo>
                  <a:pt x="294217" y="191911"/>
                  <a:pt x="330200" y="179211"/>
                  <a:pt x="330200" y="179211"/>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761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38.)</a:t>
            </a:r>
          </a:p>
        </p:txBody>
      </p:sp>
      <p:sp>
        <p:nvSpPr>
          <p:cNvPr id="38" name="TextBox 37"/>
          <p:cNvSpPr txBox="1"/>
          <p:nvPr/>
        </p:nvSpPr>
        <p:spPr>
          <a:xfrm>
            <a:off x="263024" y="347761"/>
            <a:ext cx="5604376" cy="461665"/>
          </a:xfrm>
          <a:prstGeom prst="rect">
            <a:avLst/>
          </a:prstGeom>
          <a:noFill/>
        </p:spPr>
        <p:txBody>
          <a:bodyPr wrap="square" rtlCol="0">
            <a:spAutoFit/>
          </a:bodyPr>
          <a:lstStyle/>
          <a:p>
            <a:r>
              <a:rPr lang="en-US" sz="2400" dirty="0">
                <a:solidFill>
                  <a:srgbClr val="FF0000"/>
                </a:solidFill>
                <a:latin typeface="Apple Chancery"/>
                <a:cs typeface="Apple Chancery"/>
              </a:rPr>
              <a:t>Conclusions:</a:t>
            </a:r>
            <a:endParaRPr lang="en-US" sz="1600" dirty="0">
              <a:latin typeface="Times New Roman"/>
              <a:cs typeface="Times New Roman"/>
            </a:endParaRPr>
          </a:p>
        </p:txBody>
      </p:sp>
      <p:sp>
        <p:nvSpPr>
          <p:cNvPr id="6" name="Line 6"/>
          <p:cNvSpPr>
            <a:spLocks noChangeShapeType="1"/>
          </p:cNvSpPr>
          <p:nvPr/>
        </p:nvSpPr>
        <p:spPr bwMode="auto">
          <a:xfrm>
            <a:off x="6172201" y="4269065"/>
            <a:ext cx="1836737"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Line 8"/>
          <p:cNvSpPr>
            <a:spLocks noChangeShapeType="1"/>
          </p:cNvSpPr>
          <p:nvPr/>
        </p:nvSpPr>
        <p:spPr bwMode="auto">
          <a:xfrm>
            <a:off x="8110539" y="1270000"/>
            <a:ext cx="0" cy="1408275"/>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11" name="Object 2"/>
          <p:cNvGraphicFramePr>
            <a:graphicFrameLocks noChangeAspect="1"/>
          </p:cNvGraphicFramePr>
          <p:nvPr/>
        </p:nvGraphicFramePr>
        <p:xfrm>
          <a:off x="8391526" y="2516941"/>
          <a:ext cx="650875" cy="347663"/>
        </p:xfrm>
        <a:graphic>
          <a:graphicData uri="http://schemas.openxmlformats.org/presentationml/2006/ole">
            <mc:AlternateContent xmlns:mc="http://schemas.openxmlformats.org/markup-compatibility/2006">
              <mc:Choice xmlns:v="urn:schemas-microsoft-com:vml" Requires="v">
                <p:oleObj spid="_x0000_s26715" name="Equation" r:id="rId3" imgW="355600" imgH="190500" progId="Equation.DSMT4">
                  <p:embed/>
                </p:oleObj>
              </mc:Choice>
              <mc:Fallback>
                <p:oleObj name="Equation" r:id="rId3" imgW="355600" imgH="190500" progId="Equation.DSMT4">
                  <p:embed/>
                  <p:pic>
                    <p:nvPicPr>
                      <p:cNvPr id="11" name="Object 2"/>
                      <p:cNvPicPr>
                        <a:picLocks noChangeAspect="1" noChangeArrowheads="1"/>
                      </p:cNvPicPr>
                      <p:nvPr/>
                    </p:nvPicPr>
                    <p:blipFill>
                      <a:blip r:embed="rId4"/>
                      <a:srcRect/>
                      <a:stretch>
                        <a:fillRect/>
                      </a:stretch>
                    </p:blipFill>
                    <p:spPr bwMode="auto">
                      <a:xfrm>
                        <a:off x="8391526" y="2516941"/>
                        <a:ext cx="6508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nvGraphicFramePr>
        <p:xfrm>
          <a:off x="7196138" y="1704975"/>
          <a:ext cx="812800" cy="371475"/>
        </p:xfrm>
        <a:graphic>
          <a:graphicData uri="http://schemas.openxmlformats.org/presentationml/2006/ole">
            <mc:AlternateContent xmlns:mc="http://schemas.openxmlformats.org/markup-compatibility/2006">
              <mc:Choice xmlns:v="urn:schemas-microsoft-com:vml" Requires="v">
                <p:oleObj spid="_x0000_s26716" name="Equation" r:id="rId5" imgW="444500" imgH="203200" progId="Equation.DSMT4">
                  <p:embed/>
                </p:oleObj>
              </mc:Choice>
              <mc:Fallback>
                <p:oleObj name="Equation" r:id="rId5" imgW="444500" imgH="203200" progId="Equation.DSMT4">
                  <p:embed/>
                  <p:pic>
                    <p:nvPicPr>
                      <p:cNvPr id="12" name="Object 20"/>
                      <p:cNvPicPr>
                        <a:picLocks noChangeAspect="1" noChangeArrowheads="1"/>
                      </p:cNvPicPr>
                      <p:nvPr/>
                    </p:nvPicPr>
                    <p:blipFill>
                      <a:blip r:embed="rId6"/>
                      <a:srcRect/>
                      <a:stretch>
                        <a:fillRect/>
                      </a:stretch>
                    </p:blipFill>
                    <p:spPr bwMode="auto">
                      <a:xfrm>
                        <a:off x="7196138" y="1704975"/>
                        <a:ext cx="8128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nvGraphicFramePr>
        <p:xfrm>
          <a:off x="6900863" y="1111804"/>
          <a:ext cx="1019175" cy="312737"/>
        </p:xfrm>
        <a:graphic>
          <a:graphicData uri="http://schemas.openxmlformats.org/presentationml/2006/ole">
            <mc:AlternateContent xmlns:mc="http://schemas.openxmlformats.org/markup-compatibility/2006">
              <mc:Choice xmlns:v="urn:schemas-microsoft-com:vml" Requires="v">
                <p:oleObj spid="_x0000_s26717" name="Equation" r:id="rId7" imgW="660400" imgH="203200" progId="Equation.DSMT4">
                  <p:embed/>
                </p:oleObj>
              </mc:Choice>
              <mc:Fallback>
                <p:oleObj name="Equation" r:id="rId7" imgW="660400" imgH="203200" progId="Equation.DSMT4">
                  <p:embed/>
                  <p:pic>
                    <p:nvPicPr>
                      <p:cNvPr id="13"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3611563" y="4918075"/>
          <a:ext cx="2560638" cy="1366838"/>
        </p:xfrm>
        <a:graphic>
          <a:graphicData uri="http://schemas.openxmlformats.org/presentationml/2006/ole">
            <mc:AlternateContent xmlns:mc="http://schemas.openxmlformats.org/markup-compatibility/2006">
              <mc:Choice xmlns:v="urn:schemas-microsoft-com:vml" Requires="v">
                <p:oleObj spid="_x0000_s26718" name="Equation" r:id="rId9" imgW="1473200" imgH="787400" progId="Equation.DSMT4">
                  <p:embed/>
                </p:oleObj>
              </mc:Choice>
              <mc:Fallback>
                <p:oleObj name="Equation" r:id="rId9" imgW="1473200" imgH="787400" progId="Equation.DSMT4">
                  <p:embed/>
                  <p:pic>
                    <p:nvPicPr>
                      <p:cNvPr id="15" name="Object 14"/>
                      <p:cNvPicPr/>
                      <p:nvPr/>
                    </p:nvPicPr>
                    <p:blipFill>
                      <a:blip r:embed="rId10"/>
                      <a:stretch>
                        <a:fillRect/>
                      </a:stretch>
                    </p:blipFill>
                    <p:spPr>
                      <a:xfrm>
                        <a:off x="3611563" y="4918075"/>
                        <a:ext cx="2560638" cy="1366838"/>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17024" y="927273"/>
            <a:ext cx="4715376" cy="4093428"/>
          </a:xfrm>
          <a:prstGeom prst="rect">
            <a:avLst/>
          </a:prstGeom>
          <a:noFill/>
        </p:spPr>
        <p:txBody>
          <a:bodyPr wrap="square" rtlCol="0">
            <a:spAutoFit/>
          </a:bodyPr>
          <a:lstStyle/>
          <a:p>
            <a:r>
              <a:rPr lang="en-US" sz="2000" dirty="0">
                <a:latin typeface="Times New Roman"/>
                <a:cs typeface="Times New Roman"/>
              </a:rPr>
              <a:t>1.) Although it is commonly done, making </a:t>
            </a:r>
            <a:r>
              <a:rPr lang="en-US" sz="2000" dirty="0">
                <a:solidFill>
                  <a:srgbClr val="FF0000"/>
                </a:solidFill>
                <a:latin typeface="Times New Roman"/>
                <a:cs typeface="Times New Roman"/>
              </a:rPr>
              <a:t>statements like</a:t>
            </a:r>
            <a:r>
              <a:rPr lang="en-US" sz="2000" dirty="0">
                <a:latin typeface="Times New Roman"/>
                <a:cs typeface="Times New Roman"/>
              </a:rPr>
              <a:t>, “</a:t>
            </a:r>
            <a:r>
              <a:rPr lang="en-US" sz="2000" dirty="0">
                <a:solidFill>
                  <a:srgbClr val="0000FF"/>
                </a:solidFill>
                <a:latin typeface="Times New Roman"/>
                <a:cs typeface="Times New Roman"/>
              </a:rPr>
              <a:t>The body at </a:t>
            </a:r>
            <a:r>
              <a:rPr lang="en-US" sz="2000" i="1" dirty="0">
                <a:solidFill>
                  <a:srgbClr val="0000FF"/>
                </a:solidFill>
                <a:latin typeface="Times New Roman"/>
                <a:cs typeface="Times New Roman"/>
              </a:rPr>
              <a:t>position 2 </a:t>
            </a:r>
            <a:r>
              <a:rPr lang="en-US" sz="2000" dirty="0">
                <a:solidFill>
                  <a:srgbClr val="0000FF"/>
                </a:solidFill>
                <a:latin typeface="Times New Roman"/>
                <a:cs typeface="Times New Roman"/>
              </a:rPr>
              <a:t>has potential energy in the sense that it can potentially pick up kinetic energy</a:t>
            </a:r>
            <a:r>
              <a:rPr lang="en-US" sz="2000" dirty="0">
                <a:latin typeface="Times New Roman"/>
                <a:cs typeface="Times New Roman"/>
              </a:rPr>
              <a:t>” is </a:t>
            </a:r>
            <a:r>
              <a:rPr lang="en-US" sz="2000" dirty="0">
                <a:solidFill>
                  <a:srgbClr val="FF0000"/>
                </a:solidFill>
                <a:latin typeface="Times New Roman"/>
                <a:cs typeface="Times New Roman"/>
              </a:rPr>
              <a:t>a little bit dangerous</a:t>
            </a:r>
            <a:r>
              <a:rPr lang="en-US" sz="2000" dirty="0">
                <a:latin typeface="Times New Roman"/>
                <a:cs typeface="Times New Roman"/>
              </a:rPr>
              <a:t>.  Why?  Because </a:t>
            </a:r>
            <a:r>
              <a:rPr lang="en-US" sz="2000" dirty="0">
                <a:solidFill>
                  <a:srgbClr val="008000"/>
                </a:solidFill>
                <a:latin typeface="Times New Roman"/>
                <a:cs typeface="Times New Roman"/>
              </a:rPr>
              <a:t>if we take the zero level to be the tabletop</a:t>
            </a:r>
            <a:r>
              <a:rPr lang="en-US" sz="2000" dirty="0">
                <a:latin typeface="Times New Roman"/>
                <a:cs typeface="Times New Roman"/>
              </a:rPr>
              <a:t>, the </a:t>
            </a:r>
            <a:r>
              <a:rPr lang="en-US" sz="2000" dirty="0">
                <a:solidFill>
                  <a:srgbClr val="008000"/>
                </a:solidFill>
                <a:latin typeface="Times New Roman"/>
                <a:cs typeface="Times New Roman"/>
              </a:rPr>
              <a:t>gravitational potential energy at that point, BY DEFINITION, is ZERO</a:t>
            </a:r>
            <a:r>
              <a:rPr lang="en-US" sz="2000" dirty="0">
                <a:latin typeface="Times New Roman"/>
                <a:cs typeface="Times New Roman"/>
              </a:rPr>
              <a:t>.  </a:t>
            </a:r>
            <a:r>
              <a:rPr lang="en-US" sz="2000" dirty="0">
                <a:solidFill>
                  <a:srgbClr val="0000FF"/>
                </a:solidFill>
                <a:latin typeface="Times New Roman"/>
                <a:cs typeface="Times New Roman"/>
              </a:rPr>
              <a:t>With that, it makes no sense to claim that there is NO potential for a body to pick up kinetic energy if it were to drop from that level to the ground.</a:t>
            </a:r>
            <a:r>
              <a:rPr lang="en-US" sz="2000" dirty="0">
                <a:latin typeface="Times New Roman"/>
                <a:cs typeface="Times New Roman"/>
              </a:rPr>
              <a:t>  In fact, that work calculation would look like: </a:t>
            </a:r>
            <a:endParaRPr lang="en-US" sz="1600" dirty="0">
              <a:latin typeface="Times New Roman"/>
              <a:cs typeface="Times New Roman"/>
            </a:endParaRPr>
          </a:p>
        </p:txBody>
      </p:sp>
      <p:cxnSp>
        <p:nvCxnSpPr>
          <p:cNvPr id="4" name="Straight Connector 3"/>
          <p:cNvCxnSpPr/>
          <p:nvPr/>
        </p:nvCxnSpPr>
        <p:spPr>
          <a:xfrm>
            <a:off x="7010400" y="2678275"/>
            <a:ext cx="1341439"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4" name="Object 23"/>
          <p:cNvGraphicFramePr>
            <a:graphicFrameLocks noChangeAspect="1"/>
          </p:cNvGraphicFramePr>
          <p:nvPr/>
        </p:nvGraphicFramePr>
        <p:xfrm>
          <a:off x="7196138" y="2792575"/>
          <a:ext cx="1000125" cy="312737"/>
        </p:xfrm>
        <a:graphic>
          <a:graphicData uri="http://schemas.openxmlformats.org/presentationml/2006/ole">
            <mc:AlternateContent xmlns:mc="http://schemas.openxmlformats.org/markup-compatibility/2006">
              <mc:Choice xmlns:v="urn:schemas-microsoft-com:vml" Requires="v">
                <p:oleObj spid="_x0000_s26719" name="Equation" r:id="rId11" imgW="647700" imgH="203200" progId="Equation.DSMT4">
                  <p:embed/>
                </p:oleObj>
              </mc:Choice>
              <mc:Fallback>
                <p:oleObj name="Equation" r:id="rId11" imgW="647700" imgH="203200" progId="Equation.DSMT4">
                  <p:embed/>
                  <p:pic>
                    <p:nvPicPr>
                      <p:cNvPr id="14"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6138" y="2792575"/>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8" name="Freeform 17"/>
          <p:cNvSpPr/>
          <p:nvPr/>
        </p:nvSpPr>
        <p:spPr>
          <a:xfrm>
            <a:off x="6832600" y="2741789"/>
            <a:ext cx="330200" cy="184855"/>
          </a:xfrm>
          <a:custGeom>
            <a:avLst/>
            <a:gdLst>
              <a:gd name="connsiteX0" fmla="*/ 0 w 330200"/>
              <a:gd name="connsiteY0" fmla="*/ 1411 h 184855"/>
              <a:gd name="connsiteX1" fmla="*/ 88900 w 330200"/>
              <a:gd name="connsiteY1" fmla="*/ 14111 h 184855"/>
              <a:gd name="connsiteX2" fmla="*/ 165100 w 330200"/>
              <a:gd name="connsiteY2" fmla="*/ 103011 h 184855"/>
              <a:gd name="connsiteX3" fmla="*/ 266700 w 330200"/>
              <a:gd name="connsiteY3" fmla="*/ 179211 h 184855"/>
              <a:gd name="connsiteX4" fmla="*/ 330200 w 330200"/>
              <a:gd name="connsiteY4" fmla="*/ 179211 h 184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184855">
                <a:moveTo>
                  <a:pt x="0" y="1411"/>
                </a:moveTo>
                <a:cubicBezTo>
                  <a:pt x="30691" y="-706"/>
                  <a:pt x="61383" y="-2822"/>
                  <a:pt x="88900" y="14111"/>
                </a:cubicBezTo>
                <a:cubicBezTo>
                  <a:pt x="116417" y="31044"/>
                  <a:pt x="135467" y="75494"/>
                  <a:pt x="165100" y="103011"/>
                </a:cubicBezTo>
                <a:cubicBezTo>
                  <a:pt x="194733" y="130528"/>
                  <a:pt x="239183" y="166511"/>
                  <a:pt x="266700" y="179211"/>
                </a:cubicBezTo>
                <a:cubicBezTo>
                  <a:pt x="294217" y="191911"/>
                  <a:pt x="330200" y="179211"/>
                  <a:pt x="330200" y="179211"/>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2" name="Object 20"/>
          <p:cNvGraphicFramePr>
            <a:graphicFrameLocks noChangeAspect="1"/>
          </p:cNvGraphicFramePr>
          <p:nvPr/>
        </p:nvGraphicFramePr>
        <p:xfrm>
          <a:off x="8137525" y="4060825"/>
          <a:ext cx="998538" cy="417513"/>
        </p:xfrm>
        <a:graphic>
          <a:graphicData uri="http://schemas.openxmlformats.org/presentationml/2006/ole">
            <mc:AlternateContent xmlns:mc="http://schemas.openxmlformats.org/markup-compatibility/2006">
              <mc:Choice xmlns:v="urn:schemas-microsoft-com:vml" Requires="v">
                <p:oleObj spid="_x0000_s26720" name="Equation" r:id="rId13" imgW="546100" imgH="228600" progId="Equation.DSMT4">
                  <p:embed/>
                </p:oleObj>
              </mc:Choice>
              <mc:Fallback>
                <p:oleObj name="Equation" r:id="rId13" imgW="546100" imgH="228600" progId="Equation.DSMT4">
                  <p:embed/>
                  <p:pic>
                    <p:nvPicPr>
                      <p:cNvPr id="22" name="Object 20"/>
                      <p:cNvPicPr>
                        <a:picLocks noChangeAspect="1" noChangeArrowheads="1"/>
                      </p:cNvPicPr>
                      <p:nvPr/>
                    </p:nvPicPr>
                    <p:blipFill>
                      <a:blip r:embed="rId14"/>
                      <a:srcRect/>
                      <a:stretch>
                        <a:fillRect/>
                      </a:stretch>
                    </p:blipFill>
                    <p:spPr bwMode="auto">
                      <a:xfrm>
                        <a:off x="8137525" y="4060825"/>
                        <a:ext cx="998538"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998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36.)</a:t>
            </a:r>
          </a:p>
        </p:txBody>
      </p:sp>
      <p:sp>
        <p:nvSpPr>
          <p:cNvPr id="38" name="TextBox 37"/>
          <p:cNvSpPr txBox="1"/>
          <p:nvPr/>
        </p:nvSpPr>
        <p:spPr>
          <a:xfrm>
            <a:off x="263023" y="578155"/>
            <a:ext cx="5604376" cy="2000548"/>
          </a:xfrm>
          <a:prstGeom prst="rect">
            <a:avLst/>
          </a:prstGeom>
          <a:noFill/>
        </p:spPr>
        <p:txBody>
          <a:bodyPr wrap="square" rtlCol="0">
            <a:spAutoFit/>
          </a:bodyPr>
          <a:lstStyle/>
          <a:p>
            <a:r>
              <a:rPr lang="en-US" sz="2400" dirty="0">
                <a:solidFill>
                  <a:srgbClr val="FF0000"/>
                </a:solidFill>
                <a:latin typeface="Apple Chancery"/>
                <a:cs typeface="Apple Chancery"/>
              </a:rPr>
              <a:t>As the axis </a:t>
            </a:r>
            <a:r>
              <a:rPr lang="en-US" sz="2000" dirty="0">
                <a:latin typeface="Times New Roman"/>
                <a:cs typeface="Times New Roman"/>
              </a:rPr>
              <a:t>is currently set up with </a:t>
            </a:r>
            <a:r>
              <a:rPr lang="en-US" sz="2000" dirty="0">
                <a:solidFill>
                  <a:srgbClr val="FF0000"/>
                </a:solidFill>
                <a:latin typeface="Times New Roman"/>
                <a:cs typeface="Times New Roman"/>
              </a:rPr>
              <a:t>y = 0 </a:t>
            </a:r>
            <a:r>
              <a:rPr lang="en-US" sz="2000" dirty="0">
                <a:solidFill>
                  <a:srgbClr val="0000FF"/>
                </a:solidFill>
                <a:latin typeface="Times New Roman"/>
                <a:cs typeface="Times New Roman"/>
              </a:rPr>
              <a:t>at the floor</a:t>
            </a:r>
            <a:r>
              <a:rPr lang="en-US" sz="2000" dirty="0">
                <a:latin typeface="Times New Roman"/>
                <a:cs typeface="Times New Roman"/>
              </a:rPr>
              <a:t>, the potential energy at </a:t>
            </a:r>
            <a:r>
              <a:rPr lang="en-US" sz="2000" i="1" dirty="0">
                <a:latin typeface="Times New Roman"/>
                <a:cs typeface="Times New Roman"/>
              </a:rPr>
              <a:t>position 2 </a:t>
            </a:r>
            <a:r>
              <a:rPr lang="en-US" sz="2000" dirty="0">
                <a:latin typeface="Times New Roman"/>
                <a:cs typeface="Times New Roman"/>
              </a:rPr>
              <a:t>is, indeed,                     </a:t>
            </a:r>
          </a:p>
          <a:p>
            <a:r>
              <a:rPr lang="en-US" sz="2000" dirty="0">
                <a:latin typeface="Times New Roman"/>
                <a:cs typeface="Times New Roman"/>
              </a:rPr>
              <a:t>                   as Little Billie stated.  But </a:t>
            </a:r>
            <a:r>
              <a:rPr lang="en-US" sz="2000" i="1" dirty="0">
                <a:latin typeface="Times New Roman"/>
                <a:cs typeface="Times New Roman"/>
              </a:rPr>
              <a:t>potential energy functions </a:t>
            </a:r>
            <a:r>
              <a:rPr lang="en-US" sz="2000" dirty="0">
                <a:latin typeface="Times New Roman"/>
                <a:cs typeface="Times New Roman"/>
              </a:rPr>
              <a:t>are only meaningful in pairs because </a:t>
            </a:r>
            <a:r>
              <a:rPr lang="en-US" sz="2000" i="1" dirty="0">
                <a:solidFill>
                  <a:srgbClr val="0000FF"/>
                </a:solidFill>
                <a:latin typeface="Times New Roman"/>
                <a:cs typeface="Times New Roman"/>
              </a:rPr>
              <a:t>minus</a:t>
            </a:r>
            <a:r>
              <a:rPr lang="en-US" sz="2000" dirty="0">
                <a:solidFill>
                  <a:srgbClr val="0000FF"/>
                </a:solidFill>
                <a:latin typeface="Times New Roman"/>
                <a:cs typeface="Times New Roman"/>
              </a:rPr>
              <a:t> their difference between two points </a:t>
            </a:r>
            <a:r>
              <a:rPr lang="en-US" sz="2000" dirty="0">
                <a:latin typeface="Times New Roman"/>
                <a:cs typeface="Times New Roman"/>
              </a:rPr>
              <a:t>is what is related to </a:t>
            </a:r>
            <a:r>
              <a:rPr lang="en-US" sz="2000" i="1" dirty="0">
                <a:solidFill>
                  <a:srgbClr val="FF0000"/>
                </a:solidFill>
                <a:latin typeface="Times New Roman"/>
                <a:cs typeface="Times New Roman"/>
              </a:rPr>
              <a:t>work </a:t>
            </a:r>
            <a:r>
              <a:rPr lang="en-US" sz="2000" dirty="0">
                <a:solidFill>
                  <a:srgbClr val="FF0000"/>
                </a:solidFill>
                <a:latin typeface="Times New Roman"/>
                <a:cs typeface="Times New Roman"/>
              </a:rPr>
              <a:t>calculations</a:t>
            </a:r>
            <a:r>
              <a:rPr lang="en-US" sz="2000" dirty="0">
                <a:latin typeface="Times New Roman"/>
                <a:cs typeface="Times New Roman"/>
              </a:rPr>
              <a:t>.  </a:t>
            </a:r>
            <a:endParaRPr lang="en-US" sz="1600" dirty="0">
              <a:latin typeface="Times New Roman"/>
              <a:cs typeface="Times New Roman"/>
            </a:endParaRPr>
          </a:p>
        </p:txBody>
      </p:sp>
      <p:sp>
        <p:nvSpPr>
          <p:cNvPr id="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Line 7"/>
          <p:cNvSpPr>
            <a:spLocks noChangeShapeType="1"/>
          </p:cNvSpPr>
          <p:nvPr/>
        </p:nvSpPr>
        <p:spPr bwMode="auto">
          <a:xfrm>
            <a:off x="7605713" y="2649020"/>
            <a:ext cx="20638" cy="163433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8"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11" name="Object 2"/>
          <p:cNvGraphicFramePr>
            <a:graphicFrameLocks noChangeAspect="1"/>
          </p:cNvGraphicFramePr>
          <p:nvPr/>
        </p:nvGraphicFramePr>
        <p:xfrm>
          <a:off x="7702551" y="3143528"/>
          <a:ext cx="301625" cy="369887"/>
        </p:xfrm>
        <a:graphic>
          <a:graphicData uri="http://schemas.openxmlformats.org/presentationml/2006/ole">
            <mc:AlternateContent xmlns:mc="http://schemas.openxmlformats.org/markup-compatibility/2006">
              <mc:Choice xmlns:v="urn:schemas-microsoft-com:vml" Requires="v">
                <p:oleObj spid="_x0000_s24667" name="Equation" r:id="rId3" imgW="165100" imgH="203200" progId="Equation.DSMT4">
                  <p:embed/>
                </p:oleObj>
              </mc:Choice>
              <mc:Fallback>
                <p:oleObj name="Equation" r:id="rId3" imgW="165100" imgH="203200" progId="Equation.DSMT4">
                  <p:embed/>
                  <p:pic>
                    <p:nvPicPr>
                      <p:cNvPr id="11" name="Object 2"/>
                      <p:cNvPicPr>
                        <a:picLocks noChangeAspect="1" noChangeArrowheads="1"/>
                      </p:cNvPicPr>
                      <p:nvPr/>
                    </p:nvPicPr>
                    <p:blipFill>
                      <a:blip r:embed="rId4"/>
                      <a:srcRect/>
                      <a:stretch>
                        <a:fillRect/>
                      </a:stretch>
                    </p:blipFill>
                    <p:spPr bwMode="auto">
                      <a:xfrm>
                        <a:off x="7702551" y="3143528"/>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24668" name="Equation" r:id="rId5" imgW="177800" imgH="203200" progId="Equation.DSMT4">
                  <p:embed/>
                </p:oleObj>
              </mc:Choice>
              <mc:Fallback>
                <p:oleObj name="Equation" r:id="rId5" imgW="177800" imgH="203200" progId="Equation.DSMT4">
                  <p:embed/>
                  <p:pic>
                    <p:nvPicPr>
                      <p:cNvPr id="12" name="Object 20"/>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24669" name="Equation" r:id="rId7" imgW="660400" imgH="203200" progId="Equation.DSMT4">
                  <p:embed/>
                </p:oleObj>
              </mc:Choice>
              <mc:Fallback>
                <p:oleObj name="Equation" r:id="rId7" imgW="660400" imgH="203200" progId="Equation.DSMT4">
                  <p:embed/>
                  <p:pic>
                    <p:nvPicPr>
                      <p:cNvPr id="13"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4" name="Object 23"/>
          <p:cNvGraphicFramePr>
            <a:graphicFrameLocks noChangeAspect="1"/>
          </p:cNvGraphicFramePr>
          <p:nvPr/>
        </p:nvGraphicFramePr>
        <p:xfrm>
          <a:off x="7100889" y="2336283"/>
          <a:ext cx="1000125" cy="312737"/>
        </p:xfrm>
        <a:graphic>
          <a:graphicData uri="http://schemas.openxmlformats.org/presentationml/2006/ole">
            <mc:AlternateContent xmlns:mc="http://schemas.openxmlformats.org/markup-compatibility/2006">
              <mc:Choice xmlns:v="urn:schemas-microsoft-com:vml" Requires="v">
                <p:oleObj spid="_x0000_s24670" name="Equation" r:id="rId9" imgW="647700" imgH="203200" progId="Equation.DSMT4">
                  <p:embed/>
                </p:oleObj>
              </mc:Choice>
              <mc:Fallback>
                <p:oleObj name="Equation" r:id="rId9" imgW="647700" imgH="203200" progId="Equation.DSMT4">
                  <p:embed/>
                  <p:pic>
                    <p:nvPicPr>
                      <p:cNvPr id="14"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336283"/>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1298577" y="3894138"/>
          <a:ext cx="5802312" cy="1344612"/>
        </p:xfrm>
        <a:graphic>
          <a:graphicData uri="http://schemas.openxmlformats.org/presentationml/2006/ole">
            <mc:AlternateContent xmlns:mc="http://schemas.openxmlformats.org/markup-compatibility/2006">
              <mc:Choice xmlns:v="urn:schemas-microsoft-com:vml" Requires="v">
                <p:oleObj spid="_x0000_s24671" name="Equation" r:id="rId11" imgW="3340100" imgH="774700" progId="Equation.DSMT4">
                  <p:embed/>
                </p:oleObj>
              </mc:Choice>
              <mc:Fallback>
                <p:oleObj name="Equation" r:id="rId11" imgW="3340100" imgH="774700" progId="Equation.DSMT4">
                  <p:embed/>
                  <p:pic>
                    <p:nvPicPr>
                      <p:cNvPr id="15" name="Object 14"/>
                      <p:cNvPicPr/>
                      <p:nvPr/>
                    </p:nvPicPr>
                    <p:blipFill>
                      <a:blip r:embed="rId12"/>
                      <a:stretch>
                        <a:fillRect/>
                      </a:stretch>
                    </p:blipFill>
                    <p:spPr>
                      <a:xfrm>
                        <a:off x="1298577" y="3894138"/>
                        <a:ext cx="5802312" cy="1344612"/>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63023" y="5519936"/>
            <a:ext cx="8506327" cy="400110"/>
          </a:xfrm>
          <a:prstGeom prst="rect">
            <a:avLst/>
          </a:prstGeom>
          <a:noFill/>
        </p:spPr>
        <p:txBody>
          <a:bodyPr wrap="square" rtlCol="0">
            <a:spAutoFit/>
          </a:bodyPr>
          <a:lstStyle/>
          <a:p>
            <a:r>
              <a:rPr lang="en-US" sz="2000" dirty="0">
                <a:latin typeface="Times New Roman"/>
                <a:cs typeface="Times New Roman"/>
              </a:rPr>
              <a:t>Little Billie seems vindicated.</a:t>
            </a:r>
            <a:endParaRPr lang="en-US" sz="1600" dirty="0">
              <a:latin typeface="Times New Roman"/>
              <a:cs typeface="Times New Roman"/>
            </a:endParaRPr>
          </a:p>
        </p:txBody>
      </p:sp>
      <p:graphicFrame>
        <p:nvGraphicFramePr>
          <p:cNvPr id="21" name="Object 20"/>
          <p:cNvGraphicFramePr>
            <a:graphicFrameLocks noChangeAspect="1"/>
          </p:cNvGraphicFramePr>
          <p:nvPr/>
        </p:nvGraphicFramePr>
        <p:xfrm>
          <a:off x="301124" y="1299128"/>
          <a:ext cx="1214437" cy="352425"/>
        </p:xfrm>
        <a:graphic>
          <a:graphicData uri="http://schemas.openxmlformats.org/presentationml/2006/ole">
            <mc:AlternateContent xmlns:mc="http://schemas.openxmlformats.org/markup-compatibility/2006">
              <mc:Choice xmlns:v="urn:schemas-microsoft-com:vml" Requires="v">
                <p:oleObj spid="_x0000_s24672" name="Equation" r:id="rId13" imgW="698500" imgH="203200" progId="Equation.DSMT4">
                  <p:embed/>
                </p:oleObj>
              </mc:Choice>
              <mc:Fallback>
                <p:oleObj name="Equation" r:id="rId13" imgW="698500" imgH="203200" progId="Equation.DSMT4">
                  <p:embed/>
                  <p:pic>
                    <p:nvPicPr>
                      <p:cNvPr id="21" name="Object 20"/>
                      <p:cNvPicPr/>
                      <p:nvPr/>
                    </p:nvPicPr>
                    <p:blipFill>
                      <a:blip r:embed="rId14"/>
                      <a:stretch>
                        <a:fillRect/>
                      </a:stretch>
                    </p:blipFill>
                    <p:spPr>
                      <a:xfrm>
                        <a:off x="301124" y="1299128"/>
                        <a:ext cx="1214437" cy="352425"/>
                      </a:xfrm>
                      <a:prstGeom prst="rect">
                        <a:avLst/>
                      </a:prstGeom>
                    </p:spPr>
                  </p:pic>
                </p:oleObj>
              </mc:Fallback>
            </mc:AlternateContent>
          </a:graphicData>
        </a:graphic>
      </p:graphicFrame>
      <p:sp>
        <p:nvSpPr>
          <p:cNvPr id="27" name="TextBox 26"/>
          <p:cNvSpPr txBox="1"/>
          <p:nvPr/>
        </p:nvSpPr>
        <p:spPr>
          <a:xfrm>
            <a:off x="263024" y="2477103"/>
            <a:ext cx="4740776" cy="1323439"/>
          </a:xfrm>
          <a:prstGeom prst="rect">
            <a:avLst/>
          </a:prstGeom>
          <a:noFill/>
        </p:spPr>
        <p:txBody>
          <a:bodyPr wrap="square" rtlCol="0">
            <a:spAutoFit/>
          </a:bodyPr>
          <a:lstStyle/>
          <a:p>
            <a:r>
              <a:rPr lang="en-US" sz="2000" dirty="0">
                <a:latin typeface="Times New Roman"/>
                <a:cs typeface="Times New Roman"/>
              </a:rPr>
              <a:t>   Using Little Billie’s defined value as it was meant to be used, then, the </a:t>
            </a:r>
            <a:r>
              <a:rPr lang="en-US" sz="2000" dirty="0">
                <a:solidFill>
                  <a:srgbClr val="FF0000"/>
                </a:solidFill>
                <a:latin typeface="Times New Roman"/>
                <a:cs typeface="Times New Roman"/>
              </a:rPr>
              <a:t>work done </a:t>
            </a:r>
            <a:r>
              <a:rPr lang="en-US" sz="2000" dirty="0">
                <a:latin typeface="Times New Roman"/>
                <a:cs typeface="Times New Roman"/>
              </a:rPr>
              <a:t>on the body as it went from </a:t>
            </a:r>
            <a:r>
              <a:rPr lang="en-US" sz="2000" i="1" dirty="0">
                <a:solidFill>
                  <a:srgbClr val="0000FF"/>
                </a:solidFill>
                <a:latin typeface="Times New Roman"/>
                <a:cs typeface="Times New Roman"/>
              </a:rPr>
              <a:t>position 2 </a:t>
            </a:r>
            <a:r>
              <a:rPr lang="en-US" sz="2000" dirty="0">
                <a:latin typeface="Times New Roman"/>
                <a:cs typeface="Times New Roman"/>
              </a:rPr>
              <a:t>to </a:t>
            </a:r>
            <a:r>
              <a:rPr lang="en-US" sz="2000" i="1" dirty="0">
                <a:solidFill>
                  <a:srgbClr val="0000FF"/>
                </a:solidFill>
                <a:latin typeface="Times New Roman"/>
                <a:cs typeface="Times New Roman"/>
              </a:rPr>
              <a:t>position 1 </a:t>
            </a:r>
            <a:r>
              <a:rPr lang="en-US" sz="2000" dirty="0">
                <a:latin typeface="Times New Roman"/>
                <a:cs typeface="Times New Roman"/>
              </a:rPr>
              <a:t>becomes:   </a:t>
            </a:r>
            <a:endParaRPr lang="en-US" sz="1600" dirty="0">
              <a:latin typeface="Times New Roman"/>
              <a:cs typeface="Times New Roman"/>
            </a:endParaRPr>
          </a:p>
        </p:txBody>
      </p:sp>
    </p:spTree>
    <p:extLst>
      <p:ext uri="{BB962C8B-B14F-4D97-AF65-F5344CB8AC3E}">
        <p14:creationId xmlns:p14="http://schemas.microsoft.com/office/powerpoint/2010/main" val="1787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143000"/>
          </a:xfrm>
        </p:spPr>
        <p:txBody>
          <a:bodyPr/>
          <a:lstStyle/>
          <a:p>
            <a:r>
              <a:rPr lang="en-US" dirty="0"/>
              <a:t>Back to “The Gods Craziness . . . “</a:t>
            </a:r>
          </a:p>
        </p:txBody>
      </p:sp>
      <p:grpSp>
        <p:nvGrpSpPr>
          <p:cNvPr id="6" name="Group 5">
            <a:extLst>
              <a:ext uri="{FF2B5EF4-FFF2-40B4-BE49-F238E27FC236}">
                <a16:creationId xmlns:a16="http://schemas.microsoft.com/office/drawing/2014/main" id="{E13E2BE3-C94A-3E49-9432-879A9499F699}"/>
              </a:ext>
            </a:extLst>
          </p:cNvPr>
          <p:cNvGrpSpPr/>
          <p:nvPr/>
        </p:nvGrpSpPr>
        <p:grpSpPr>
          <a:xfrm>
            <a:off x="292100" y="1786795"/>
            <a:ext cx="8851900" cy="3493357"/>
            <a:chOff x="292100" y="1586643"/>
            <a:chExt cx="8851900" cy="3493357"/>
          </a:xfrm>
        </p:grpSpPr>
        <p:grpSp>
          <p:nvGrpSpPr>
            <p:cNvPr id="13" name="Group 12">
              <a:extLst>
                <a:ext uri="{FF2B5EF4-FFF2-40B4-BE49-F238E27FC236}">
                  <a16:creationId xmlns:a16="http://schemas.microsoft.com/office/drawing/2014/main" id="{A7F9A4B8-D621-294A-AE0A-4BBBF2819A8C}"/>
                </a:ext>
              </a:extLst>
            </p:cNvPr>
            <p:cNvGrpSpPr/>
            <p:nvPr/>
          </p:nvGrpSpPr>
          <p:grpSpPr>
            <a:xfrm>
              <a:off x="965200" y="2114008"/>
              <a:ext cx="1326394" cy="717008"/>
              <a:chOff x="4508500" y="2565400"/>
              <a:chExt cx="2278894" cy="1231900"/>
            </a:xfrm>
          </p:grpSpPr>
          <p:sp>
            <p:nvSpPr>
              <p:cNvPr id="9" name="Freeform 8">
                <a:extLst>
                  <a:ext uri="{FF2B5EF4-FFF2-40B4-BE49-F238E27FC236}">
                    <a16:creationId xmlns:a16="http://schemas.microsoft.com/office/drawing/2014/main" id="{9F5006FD-799D-724E-BAAA-9F63E42667DB}"/>
                  </a:ext>
                </a:extLst>
              </p:cNvPr>
              <p:cNvSpPr/>
              <p:nvPr/>
            </p:nvSpPr>
            <p:spPr>
              <a:xfrm>
                <a:off x="4508500" y="2565400"/>
                <a:ext cx="2278894" cy="1231900"/>
              </a:xfrm>
              <a:custGeom>
                <a:avLst/>
                <a:gdLst>
                  <a:gd name="connsiteX0" fmla="*/ 177800 w 2278894"/>
                  <a:gd name="connsiteY0" fmla="*/ 1193800 h 1231900"/>
                  <a:gd name="connsiteX1" fmla="*/ 152400 w 2278894"/>
                  <a:gd name="connsiteY1" fmla="*/ 1092200 h 1231900"/>
                  <a:gd name="connsiteX2" fmla="*/ 127000 w 2278894"/>
                  <a:gd name="connsiteY2" fmla="*/ 1003300 h 1231900"/>
                  <a:gd name="connsiteX3" fmla="*/ 101600 w 2278894"/>
                  <a:gd name="connsiteY3" fmla="*/ 965200 h 1231900"/>
                  <a:gd name="connsiteX4" fmla="*/ 88900 w 2278894"/>
                  <a:gd name="connsiteY4" fmla="*/ 927100 h 1231900"/>
                  <a:gd name="connsiteX5" fmla="*/ 63500 w 2278894"/>
                  <a:gd name="connsiteY5" fmla="*/ 889000 h 1231900"/>
                  <a:gd name="connsiteX6" fmla="*/ 25400 w 2278894"/>
                  <a:gd name="connsiteY6" fmla="*/ 762000 h 1231900"/>
                  <a:gd name="connsiteX7" fmla="*/ 0 w 2278894"/>
                  <a:gd name="connsiteY7" fmla="*/ 685800 h 1231900"/>
                  <a:gd name="connsiteX8" fmla="*/ 12700 w 2278894"/>
                  <a:gd name="connsiteY8" fmla="*/ 558800 h 1231900"/>
                  <a:gd name="connsiteX9" fmla="*/ 76200 w 2278894"/>
                  <a:gd name="connsiteY9" fmla="*/ 533400 h 1231900"/>
                  <a:gd name="connsiteX10" fmla="*/ 152400 w 2278894"/>
                  <a:gd name="connsiteY10" fmla="*/ 596900 h 1231900"/>
                  <a:gd name="connsiteX11" fmla="*/ 177800 w 2278894"/>
                  <a:gd name="connsiteY11" fmla="*/ 635000 h 1231900"/>
                  <a:gd name="connsiteX12" fmla="*/ 215900 w 2278894"/>
                  <a:gd name="connsiteY12" fmla="*/ 660400 h 1231900"/>
                  <a:gd name="connsiteX13" fmla="*/ 241300 w 2278894"/>
                  <a:gd name="connsiteY13" fmla="*/ 698500 h 1231900"/>
                  <a:gd name="connsiteX14" fmla="*/ 279400 w 2278894"/>
                  <a:gd name="connsiteY14" fmla="*/ 723900 h 1231900"/>
                  <a:gd name="connsiteX15" fmla="*/ 292100 w 2278894"/>
                  <a:gd name="connsiteY15" fmla="*/ 762000 h 1231900"/>
                  <a:gd name="connsiteX16" fmla="*/ 381000 w 2278894"/>
                  <a:gd name="connsiteY16" fmla="*/ 863600 h 1231900"/>
                  <a:gd name="connsiteX17" fmla="*/ 419100 w 2278894"/>
                  <a:gd name="connsiteY17" fmla="*/ 876300 h 1231900"/>
                  <a:gd name="connsiteX18" fmla="*/ 469900 w 2278894"/>
                  <a:gd name="connsiteY18" fmla="*/ 889000 h 1231900"/>
                  <a:gd name="connsiteX19" fmla="*/ 622300 w 2278894"/>
                  <a:gd name="connsiteY19" fmla="*/ 863600 h 1231900"/>
                  <a:gd name="connsiteX20" fmla="*/ 736600 w 2278894"/>
                  <a:gd name="connsiteY20" fmla="*/ 800100 h 1231900"/>
                  <a:gd name="connsiteX21" fmla="*/ 800100 w 2278894"/>
                  <a:gd name="connsiteY21" fmla="*/ 749300 h 1231900"/>
                  <a:gd name="connsiteX22" fmla="*/ 914400 w 2278894"/>
                  <a:gd name="connsiteY22" fmla="*/ 673100 h 1231900"/>
                  <a:gd name="connsiteX23" fmla="*/ 952500 w 2278894"/>
                  <a:gd name="connsiteY23" fmla="*/ 647700 h 1231900"/>
                  <a:gd name="connsiteX24" fmla="*/ 990600 w 2278894"/>
                  <a:gd name="connsiteY24" fmla="*/ 635000 h 1231900"/>
                  <a:gd name="connsiteX25" fmla="*/ 1143000 w 2278894"/>
                  <a:gd name="connsiteY25" fmla="*/ 508000 h 1231900"/>
                  <a:gd name="connsiteX26" fmla="*/ 1181100 w 2278894"/>
                  <a:gd name="connsiteY26" fmla="*/ 482600 h 1231900"/>
                  <a:gd name="connsiteX27" fmla="*/ 1219200 w 2278894"/>
                  <a:gd name="connsiteY27" fmla="*/ 469900 h 1231900"/>
                  <a:gd name="connsiteX28" fmla="*/ 1295400 w 2278894"/>
                  <a:gd name="connsiteY28" fmla="*/ 419100 h 1231900"/>
                  <a:gd name="connsiteX29" fmla="*/ 1371600 w 2278894"/>
                  <a:gd name="connsiteY29" fmla="*/ 393700 h 1231900"/>
                  <a:gd name="connsiteX30" fmla="*/ 1409700 w 2278894"/>
                  <a:gd name="connsiteY30" fmla="*/ 368300 h 1231900"/>
                  <a:gd name="connsiteX31" fmla="*/ 1485900 w 2278894"/>
                  <a:gd name="connsiteY31" fmla="*/ 342900 h 1231900"/>
                  <a:gd name="connsiteX32" fmla="*/ 1524000 w 2278894"/>
                  <a:gd name="connsiteY32" fmla="*/ 317500 h 1231900"/>
                  <a:gd name="connsiteX33" fmla="*/ 1562100 w 2278894"/>
                  <a:gd name="connsiteY33" fmla="*/ 304800 h 1231900"/>
                  <a:gd name="connsiteX34" fmla="*/ 1676400 w 2278894"/>
                  <a:gd name="connsiteY34" fmla="*/ 228600 h 1231900"/>
                  <a:gd name="connsiteX35" fmla="*/ 1714500 w 2278894"/>
                  <a:gd name="connsiteY35" fmla="*/ 203200 h 1231900"/>
                  <a:gd name="connsiteX36" fmla="*/ 1752600 w 2278894"/>
                  <a:gd name="connsiteY36" fmla="*/ 190500 h 1231900"/>
                  <a:gd name="connsiteX37" fmla="*/ 1828800 w 2278894"/>
                  <a:gd name="connsiteY37" fmla="*/ 139700 h 1231900"/>
                  <a:gd name="connsiteX38" fmla="*/ 1866900 w 2278894"/>
                  <a:gd name="connsiteY38" fmla="*/ 114300 h 1231900"/>
                  <a:gd name="connsiteX39" fmla="*/ 1981200 w 2278894"/>
                  <a:gd name="connsiteY39" fmla="*/ 50800 h 1231900"/>
                  <a:gd name="connsiteX40" fmla="*/ 2019300 w 2278894"/>
                  <a:gd name="connsiteY40" fmla="*/ 25400 h 1231900"/>
                  <a:gd name="connsiteX41" fmla="*/ 2095500 w 2278894"/>
                  <a:gd name="connsiteY41" fmla="*/ 0 h 1231900"/>
                  <a:gd name="connsiteX42" fmla="*/ 2273300 w 2278894"/>
                  <a:gd name="connsiteY42" fmla="*/ 12700 h 1231900"/>
                  <a:gd name="connsiteX43" fmla="*/ 2260600 w 2278894"/>
                  <a:gd name="connsiteY43" fmla="*/ 63500 h 1231900"/>
                  <a:gd name="connsiteX44" fmla="*/ 2197100 w 2278894"/>
                  <a:gd name="connsiteY44" fmla="*/ 165100 h 1231900"/>
                  <a:gd name="connsiteX45" fmla="*/ 2133600 w 2278894"/>
                  <a:gd name="connsiteY45" fmla="*/ 228600 h 1231900"/>
                  <a:gd name="connsiteX46" fmla="*/ 2095500 w 2278894"/>
                  <a:gd name="connsiteY46" fmla="*/ 266700 h 1231900"/>
                  <a:gd name="connsiteX47" fmla="*/ 2019300 w 2278894"/>
                  <a:gd name="connsiteY47" fmla="*/ 317500 h 1231900"/>
                  <a:gd name="connsiteX48" fmla="*/ 1981200 w 2278894"/>
                  <a:gd name="connsiteY48" fmla="*/ 342900 h 1231900"/>
                  <a:gd name="connsiteX49" fmla="*/ 1943100 w 2278894"/>
                  <a:gd name="connsiteY49" fmla="*/ 381000 h 1231900"/>
                  <a:gd name="connsiteX50" fmla="*/ 1866900 w 2278894"/>
                  <a:gd name="connsiteY50" fmla="*/ 431800 h 1231900"/>
                  <a:gd name="connsiteX51" fmla="*/ 1790700 w 2278894"/>
                  <a:gd name="connsiteY51" fmla="*/ 482600 h 1231900"/>
                  <a:gd name="connsiteX52" fmla="*/ 1752600 w 2278894"/>
                  <a:gd name="connsiteY52" fmla="*/ 520700 h 1231900"/>
                  <a:gd name="connsiteX53" fmla="*/ 1714500 w 2278894"/>
                  <a:gd name="connsiteY53" fmla="*/ 533400 h 1231900"/>
                  <a:gd name="connsiteX54" fmla="*/ 1676400 w 2278894"/>
                  <a:gd name="connsiteY54" fmla="*/ 558800 h 1231900"/>
                  <a:gd name="connsiteX55" fmla="*/ 1638300 w 2278894"/>
                  <a:gd name="connsiteY55" fmla="*/ 571500 h 1231900"/>
                  <a:gd name="connsiteX56" fmla="*/ 1562100 w 2278894"/>
                  <a:gd name="connsiteY56" fmla="*/ 622300 h 1231900"/>
                  <a:gd name="connsiteX57" fmla="*/ 1524000 w 2278894"/>
                  <a:gd name="connsiteY57" fmla="*/ 647700 h 1231900"/>
                  <a:gd name="connsiteX58" fmla="*/ 1485900 w 2278894"/>
                  <a:gd name="connsiteY58" fmla="*/ 673100 h 1231900"/>
                  <a:gd name="connsiteX59" fmla="*/ 1397000 w 2278894"/>
                  <a:gd name="connsiteY59" fmla="*/ 698500 h 1231900"/>
                  <a:gd name="connsiteX60" fmla="*/ 1168400 w 2278894"/>
                  <a:gd name="connsiteY60" fmla="*/ 850900 h 1231900"/>
                  <a:gd name="connsiteX61" fmla="*/ 1130300 w 2278894"/>
                  <a:gd name="connsiteY61" fmla="*/ 876300 h 1231900"/>
                  <a:gd name="connsiteX62" fmla="*/ 1092200 w 2278894"/>
                  <a:gd name="connsiteY62" fmla="*/ 901700 h 1231900"/>
                  <a:gd name="connsiteX63" fmla="*/ 1041400 w 2278894"/>
                  <a:gd name="connsiteY63" fmla="*/ 927100 h 1231900"/>
                  <a:gd name="connsiteX64" fmla="*/ 1003300 w 2278894"/>
                  <a:gd name="connsiteY64" fmla="*/ 952500 h 1231900"/>
                  <a:gd name="connsiteX65" fmla="*/ 939800 w 2278894"/>
                  <a:gd name="connsiteY65" fmla="*/ 965200 h 1231900"/>
                  <a:gd name="connsiteX66" fmla="*/ 825500 w 2278894"/>
                  <a:gd name="connsiteY66" fmla="*/ 1016000 h 1231900"/>
                  <a:gd name="connsiteX67" fmla="*/ 787400 w 2278894"/>
                  <a:gd name="connsiteY67" fmla="*/ 1028700 h 1231900"/>
                  <a:gd name="connsiteX68" fmla="*/ 711200 w 2278894"/>
                  <a:gd name="connsiteY68" fmla="*/ 1079500 h 1231900"/>
                  <a:gd name="connsiteX69" fmla="*/ 673100 w 2278894"/>
                  <a:gd name="connsiteY69" fmla="*/ 1092200 h 1231900"/>
                  <a:gd name="connsiteX70" fmla="*/ 635000 w 2278894"/>
                  <a:gd name="connsiteY70" fmla="*/ 1117600 h 1231900"/>
                  <a:gd name="connsiteX71" fmla="*/ 558800 w 2278894"/>
                  <a:gd name="connsiteY71" fmla="*/ 1143000 h 1231900"/>
                  <a:gd name="connsiteX72" fmla="*/ 520700 w 2278894"/>
                  <a:gd name="connsiteY72" fmla="*/ 1155700 h 1231900"/>
                  <a:gd name="connsiteX73" fmla="*/ 406400 w 2278894"/>
                  <a:gd name="connsiteY73" fmla="*/ 1206500 h 1231900"/>
                  <a:gd name="connsiteX74" fmla="*/ 368300 w 2278894"/>
                  <a:gd name="connsiteY74" fmla="*/ 1219200 h 1231900"/>
                  <a:gd name="connsiteX75" fmla="*/ 330200 w 2278894"/>
                  <a:gd name="connsiteY75" fmla="*/ 1231900 h 1231900"/>
                  <a:gd name="connsiteX76" fmla="*/ 177800 w 2278894"/>
                  <a:gd name="connsiteY76" fmla="*/ 119380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78894" h="1231900">
                    <a:moveTo>
                      <a:pt x="177800" y="1193800"/>
                    </a:moveTo>
                    <a:cubicBezTo>
                      <a:pt x="151980" y="1064698"/>
                      <a:pt x="178435" y="1183322"/>
                      <a:pt x="152400" y="1092200"/>
                    </a:cubicBezTo>
                    <a:cubicBezTo>
                      <a:pt x="146975" y="1073211"/>
                      <a:pt x="137150" y="1023600"/>
                      <a:pt x="127000" y="1003300"/>
                    </a:cubicBezTo>
                    <a:cubicBezTo>
                      <a:pt x="120174" y="989648"/>
                      <a:pt x="108426" y="978852"/>
                      <a:pt x="101600" y="965200"/>
                    </a:cubicBezTo>
                    <a:cubicBezTo>
                      <a:pt x="95613" y="953226"/>
                      <a:pt x="94887" y="939074"/>
                      <a:pt x="88900" y="927100"/>
                    </a:cubicBezTo>
                    <a:cubicBezTo>
                      <a:pt x="82074" y="913448"/>
                      <a:pt x="69699" y="902948"/>
                      <a:pt x="63500" y="889000"/>
                    </a:cubicBezTo>
                    <a:cubicBezTo>
                      <a:pt x="35868" y="826829"/>
                      <a:pt x="42450" y="818834"/>
                      <a:pt x="25400" y="762000"/>
                    </a:cubicBezTo>
                    <a:cubicBezTo>
                      <a:pt x="17707" y="736355"/>
                      <a:pt x="0" y="685800"/>
                      <a:pt x="0" y="685800"/>
                    </a:cubicBezTo>
                    <a:cubicBezTo>
                      <a:pt x="4233" y="643467"/>
                      <a:pt x="3133" y="600255"/>
                      <a:pt x="12700" y="558800"/>
                    </a:cubicBezTo>
                    <a:cubicBezTo>
                      <a:pt x="24216" y="508898"/>
                      <a:pt x="42310" y="516455"/>
                      <a:pt x="76200" y="533400"/>
                    </a:cubicBezTo>
                    <a:cubicBezTo>
                      <a:pt x="104743" y="547671"/>
                      <a:pt x="132338" y="572825"/>
                      <a:pt x="152400" y="596900"/>
                    </a:cubicBezTo>
                    <a:cubicBezTo>
                      <a:pt x="162171" y="608626"/>
                      <a:pt x="167007" y="624207"/>
                      <a:pt x="177800" y="635000"/>
                    </a:cubicBezTo>
                    <a:cubicBezTo>
                      <a:pt x="188593" y="645793"/>
                      <a:pt x="203200" y="651933"/>
                      <a:pt x="215900" y="660400"/>
                    </a:cubicBezTo>
                    <a:cubicBezTo>
                      <a:pt x="224367" y="673100"/>
                      <a:pt x="230507" y="687707"/>
                      <a:pt x="241300" y="698500"/>
                    </a:cubicBezTo>
                    <a:cubicBezTo>
                      <a:pt x="252093" y="709293"/>
                      <a:pt x="269865" y="711981"/>
                      <a:pt x="279400" y="723900"/>
                    </a:cubicBezTo>
                    <a:cubicBezTo>
                      <a:pt x="287763" y="734353"/>
                      <a:pt x="285599" y="750298"/>
                      <a:pt x="292100" y="762000"/>
                    </a:cubicBezTo>
                    <a:cubicBezTo>
                      <a:pt x="321408" y="814754"/>
                      <a:pt x="332479" y="839340"/>
                      <a:pt x="381000" y="863600"/>
                    </a:cubicBezTo>
                    <a:cubicBezTo>
                      <a:pt x="392974" y="869587"/>
                      <a:pt x="406228" y="872622"/>
                      <a:pt x="419100" y="876300"/>
                    </a:cubicBezTo>
                    <a:cubicBezTo>
                      <a:pt x="435883" y="881095"/>
                      <a:pt x="452967" y="884767"/>
                      <a:pt x="469900" y="889000"/>
                    </a:cubicBezTo>
                    <a:cubicBezTo>
                      <a:pt x="490884" y="886668"/>
                      <a:pt x="585066" y="884285"/>
                      <a:pt x="622300" y="863600"/>
                    </a:cubicBezTo>
                    <a:cubicBezTo>
                      <a:pt x="753308" y="790818"/>
                      <a:pt x="650389" y="828837"/>
                      <a:pt x="736600" y="800100"/>
                    </a:cubicBezTo>
                    <a:cubicBezTo>
                      <a:pt x="783532" y="729702"/>
                      <a:pt x="735148" y="785384"/>
                      <a:pt x="800100" y="749300"/>
                    </a:cubicBezTo>
                    <a:lnTo>
                      <a:pt x="914400" y="673100"/>
                    </a:lnTo>
                    <a:cubicBezTo>
                      <a:pt x="927100" y="664633"/>
                      <a:pt x="938020" y="652527"/>
                      <a:pt x="952500" y="647700"/>
                    </a:cubicBezTo>
                    <a:lnTo>
                      <a:pt x="990600" y="635000"/>
                    </a:lnTo>
                    <a:cubicBezTo>
                      <a:pt x="1088386" y="537214"/>
                      <a:pt x="1036912" y="578725"/>
                      <a:pt x="1143000" y="508000"/>
                    </a:cubicBezTo>
                    <a:cubicBezTo>
                      <a:pt x="1155700" y="499533"/>
                      <a:pt x="1166620" y="487427"/>
                      <a:pt x="1181100" y="482600"/>
                    </a:cubicBezTo>
                    <a:cubicBezTo>
                      <a:pt x="1193800" y="478367"/>
                      <a:pt x="1207498" y="476401"/>
                      <a:pt x="1219200" y="469900"/>
                    </a:cubicBezTo>
                    <a:cubicBezTo>
                      <a:pt x="1245885" y="455075"/>
                      <a:pt x="1266440" y="428753"/>
                      <a:pt x="1295400" y="419100"/>
                    </a:cubicBezTo>
                    <a:cubicBezTo>
                      <a:pt x="1320800" y="410633"/>
                      <a:pt x="1349323" y="408552"/>
                      <a:pt x="1371600" y="393700"/>
                    </a:cubicBezTo>
                    <a:cubicBezTo>
                      <a:pt x="1384300" y="385233"/>
                      <a:pt x="1395752" y="374499"/>
                      <a:pt x="1409700" y="368300"/>
                    </a:cubicBezTo>
                    <a:cubicBezTo>
                      <a:pt x="1434166" y="357426"/>
                      <a:pt x="1463623" y="357752"/>
                      <a:pt x="1485900" y="342900"/>
                    </a:cubicBezTo>
                    <a:cubicBezTo>
                      <a:pt x="1498600" y="334433"/>
                      <a:pt x="1510348" y="324326"/>
                      <a:pt x="1524000" y="317500"/>
                    </a:cubicBezTo>
                    <a:cubicBezTo>
                      <a:pt x="1535974" y="311513"/>
                      <a:pt x="1550398" y="311301"/>
                      <a:pt x="1562100" y="304800"/>
                    </a:cubicBezTo>
                    <a:lnTo>
                      <a:pt x="1676400" y="228600"/>
                    </a:lnTo>
                    <a:cubicBezTo>
                      <a:pt x="1689100" y="220133"/>
                      <a:pt x="1700020" y="208027"/>
                      <a:pt x="1714500" y="203200"/>
                    </a:cubicBezTo>
                    <a:cubicBezTo>
                      <a:pt x="1727200" y="198967"/>
                      <a:pt x="1740898" y="197001"/>
                      <a:pt x="1752600" y="190500"/>
                    </a:cubicBezTo>
                    <a:cubicBezTo>
                      <a:pt x="1779285" y="175675"/>
                      <a:pt x="1803400" y="156633"/>
                      <a:pt x="1828800" y="139700"/>
                    </a:cubicBezTo>
                    <a:cubicBezTo>
                      <a:pt x="1841500" y="131233"/>
                      <a:pt x="1852420" y="119127"/>
                      <a:pt x="1866900" y="114300"/>
                    </a:cubicBezTo>
                    <a:cubicBezTo>
                      <a:pt x="1933960" y="91947"/>
                      <a:pt x="1893861" y="109026"/>
                      <a:pt x="1981200" y="50800"/>
                    </a:cubicBezTo>
                    <a:cubicBezTo>
                      <a:pt x="1993900" y="42333"/>
                      <a:pt x="2004820" y="30227"/>
                      <a:pt x="2019300" y="25400"/>
                    </a:cubicBezTo>
                    <a:lnTo>
                      <a:pt x="2095500" y="0"/>
                    </a:lnTo>
                    <a:lnTo>
                      <a:pt x="2273300" y="12700"/>
                    </a:lnTo>
                    <a:cubicBezTo>
                      <a:pt x="2289591" y="18966"/>
                      <a:pt x="2265616" y="46782"/>
                      <a:pt x="2260600" y="63500"/>
                    </a:cubicBezTo>
                    <a:cubicBezTo>
                      <a:pt x="2234152" y="151661"/>
                      <a:pt x="2255323" y="126284"/>
                      <a:pt x="2197100" y="165100"/>
                    </a:cubicBezTo>
                    <a:cubicBezTo>
                      <a:pt x="2150533" y="234950"/>
                      <a:pt x="2197100" y="175683"/>
                      <a:pt x="2133600" y="228600"/>
                    </a:cubicBezTo>
                    <a:cubicBezTo>
                      <a:pt x="2119802" y="240098"/>
                      <a:pt x="2109677" y="255673"/>
                      <a:pt x="2095500" y="266700"/>
                    </a:cubicBezTo>
                    <a:cubicBezTo>
                      <a:pt x="2071403" y="285442"/>
                      <a:pt x="2044700" y="300567"/>
                      <a:pt x="2019300" y="317500"/>
                    </a:cubicBezTo>
                    <a:cubicBezTo>
                      <a:pt x="2006600" y="325967"/>
                      <a:pt x="1991993" y="332107"/>
                      <a:pt x="1981200" y="342900"/>
                    </a:cubicBezTo>
                    <a:cubicBezTo>
                      <a:pt x="1968500" y="355600"/>
                      <a:pt x="1957277" y="369973"/>
                      <a:pt x="1943100" y="381000"/>
                    </a:cubicBezTo>
                    <a:cubicBezTo>
                      <a:pt x="1919003" y="399742"/>
                      <a:pt x="1888486" y="410214"/>
                      <a:pt x="1866900" y="431800"/>
                    </a:cubicBezTo>
                    <a:cubicBezTo>
                      <a:pt x="1819334" y="479366"/>
                      <a:pt x="1845839" y="464220"/>
                      <a:pt x="1790700" y="482600"/>
                    </a:cubicBezTo>
                    <a:cubicBezTo>
                      <a:pt x="1778000" y="495300"/>
                      <a:pt x="1767544" y="510737"/>
                      <a:pt x="1752600" y="520700"/>
                    </a:cubicBezTo>
                    <a:cubicBezTo>
                      <a:pt x="1741461" y="528126"/>
                      <a:pt x="1726474" y="527413"/>
                      <a:pt x="1714500" y="533400"/>
                    </a:cubicBezTo>
                    <a:cubicBezTo>
                      <a:pt x="1700848" y="540226"/>
                      <a:pt x="1690052" y="551974"/>
                      <a:pt x="1676400" y="558800"/>
                    </a:cubicBezTo>
                    <a:cubicBezTo>
                      <a:pt x="1664426" y="564787"/>
                      <a:pt x="1650002" y="564999"/>
                      <a:pt x="1638300" y="571500"/>
                    </a:cubicBezTo>
                    <a:cubicBezTo>
                      <a:pt x="1611615" y="586325"/>
                      <a:pt x="1587500" y="605367"/>
                      <a:pt x="1562100" y="622300"/>
                    </a:cubicBezTo>
                    <a:lnTo>
                      <a:pt x="1524000" y="647700"/>
                    </a:lnTo>
                    <a:cubicBezTo>
                      <a:pt x="1511300" y="656167"/>
                      <a:pt x="1500380" y="668273"/>
                      <a:pt x="1485900" y="673100"/>
                    </a:cubicBezTo>
                    <a:cubicBezTo>
                      <a:pt x="1431241" y="691320"/>
                      <a:pt x="1460787" y="682553"/>
                      <a:pt x="1397000" y="698500"/>
                    </a:cubicBezTo>
                    <a:lnTo>
                      <a:pt x="1168400" y="850900"/>
                    </a:lnTo>
                    <a:lnTo>
                      <a:pt x="1130300" y="876300"/>
                    </a:lnTo>
                    <a:cubicBezTo>
                      <a:pt x="1117600" y="884767"/>
                      <a:pt x="1105852" y="894874"/>
                      <a:pt x="1092200" y="901700"/>
                    </a:cubicBezTo>
                    <a:cubicBezTo>
                      <a:pt x="1075267" y="910167"/>
                      <a:pt x="1057838" y="917707"/>
                      <a:pt x="1041400" y="927100"/>
                    </a:cubicBezTo>
                    <a:cubicBezTo>
                      <a:pt x="1028148" y="934673"/>
                      <a:pt x="1017592" y="947141"/>
                      <a:pt x="1003300" y="952500"/>
                    </a:cubicBezTo>
                    <a:cubicBezTo>
                      <a:pt x="983089" y="960079"/>
                      <a:pt x="960967" y="960967"/>
                      <a:pt x="939800" y="965200"/>
                    </a:cubicBezTo>
                    <a:cubicBezTo>
                      <a:pt x="879423" y="1005452"/>
                      <a:pt x="916180" y="985773"/>
                      <a:pt x="825500" y="1016000"/>
                    </a:cubicBezTo>
                    <a:cubicBezTo>
                      <a:pt x="812800" y="1020233"/>
                      <a:pt x="798539" y="1021274"/>
                      <a:pt x="787400" y="1028700"/>
                    </a:cubicBezTo>
                    <a:cubicBezTo>
                      <a:pt x="762000" y="1045633"/>
                      <a:pt x="740160" y="1069847"/>
                      <a:pt x="711200" y="1079500"/>
                    </a:cubicBezTo>
                    <a:cubicBezTo>
                      <a:pt x="698500" y="1083733"/>
                      <a:pt x="685074" y="1086213"/>
                      <a:pt x="673100" y="1092200"/>
                    </a:cubicBezTo>
                    <a:cubicBezTo>
                      <a:pt x="659448" y="1099026"/>
                      <a:pt x="648948" y="1111401"/>
                      <a:pt x="635000" y="1117600"/>
                    </a:cubicBezTo>
                    <a:cubicBezTo>
                      <a:pt x="610534" y="1128474"/>
                      <a:pt x="584200" y="1134533"/>
                      <a:pt x="558800" y="1143000"/>
                    </a:cubicBezTo>
                    <a:cubicBezTo>
                      <a:pt x="546100" y="1147233"/>
                      <a:pt x="531839" y="1148274"/>
                      <a:pt x="520700" y="1155700"/>
                    </a:cubicBezTo>
                    <a:cubicBezTo>
                      <a:pt x="460323" y="1195952"/>
                      <a:pt x="497080" y="1176273"/>
                      <a:pt x="406400" y="1206500"/>
                    </a:cubicBezTo>
                    <a:lnTo>
                      <a:pt x="368300" y="1219200"/>
                    </a:lnTo>
                    <a:cubicBezTo>
                      <a:pt x="355600" y="1223433"/>
                      <a:pt x="343587" y="1231900"/>
                      <a:pt x="330200" y="1231900"/>
                    </a:cubicBezTo>
                    <a:lnTo>
                      <a:pt x="177800" y="1193800"/>
                    </a:lnTo>
                    <a:close/>
                  </a:path>
                </a:pathLst>
              </a:custGeom>
              <a:solidFill>
                <a:srgbClr val="291D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35E0435-F499-0B43-A835-B551B43576E6}"/>
                  </a:ext>
                </a:extLst>
              </p:cNvPr>
              <p:cNvSpPr/>
              <p:nvPr/>
            </p:nvSpPr>
            <p:spPr>
              <a:xfrm>
                <a:off x="5943600" y="2641600"/>
                <a:ext cx="469900" cy="304800"/>
              </a:xfrm>
              <a:custGeom>
                <a:avLst/>
                <a:gdLst>
                  <a:gd name="connsiteX0" fmla="*/ 0 w 469900"/>
                  <a:gd name="connsiteY0" fmla="*/ 304800 h 304800"/>
                  <a:gd name="connsiteX1" fmla="*/ 12700 w 469900"/>
                  <a:gd name="connsiteY1" fmla="*/ 241300 h 304800"/>
                  <a:gd name="connsiteX2" fmla="*/ 25400 w 469900"/>
                  <a:gd name="connsiteY2" fmla="*/ 203200 h 304800"/>
                  <a:gd name="connsiteX3" fmla="*/ 38100 w 469900"/>
                  <a:gd name="connsiteY3" fmla="*/ 139700 h 304800"/>
                  <a:gd name="connsiteX4" fmla="*/ 50800 w 469900"/>
                  <a:gd name="connsiteY4" fmla="*/ 88900 h 304800"/>
                  <a:gd name="connsiteX5" fmla="*/ 63500 w 469900"/>
                  <a:gd name="connsiteY5" fmla="*/ 50800 h 304800"/>
                  <a:gd name="connsiteX6" fmla="*/ 139700 w 469900"/>
                  <a:gd name="connsiteY6" fmla="*/ 25400 h 304800"/>
                  <a:gd name="connsiteX7" fmla="*/ 177800 w 469900"/>
                  <a:gd name="connsiteY7" fmla="*/ 12700 h 304800"/>
                  <a:gd name="connsiteX8" fmla="*/ 215900 w 469900"/>
                  <a:gd name="connsiteY8" fmla="*/ 0 h 304800"/>
                  <a:gd name="connsiteX9" fmla="*/ 469900 w 469900"/>
                  <a:gd name="connsiteY9"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900" h="304800">
                    <a:moveTo>
                      <a:pt x="0" y="304800"/>
                    </a:moveTo>
                    <a:cubicBezTo>
                      <a:pt x="4233" y="283633"/>
                      <a:pt x="7465" y="262241"/>
                      <a:pt x="12700" y="241300"/>
                    </a:cubicBezTo>
                    <a:cubicBezTo>
                      <a:pt x="15947" y="228313"/>
                      <a:pt x="22153" y="216187"/>
                      <a:pt x="25400" y="203200"/>
                    </a:cubicBezTo>
                    <a:cubicBezTo>
                      <a:pt x="30635" y="182259"/>
                      <a:pt x="33417" y="160772"/>
                      <a:pt x="38100" y="139700"/>
                    </a:cubicBezTo>
                    <a:cubicBezTo>
                      <a:pt x="41886" y="122661"/>
                      <a:pt x="46005" y="105683"/>
                      <a:pt x="50800" y="88900"/>
                    </a:cubicBezTo>
                    <a:cubicBezTo>
                      <a:pt x="54478" y="76028"/>
                      <a:pt x="52607" y="58581"/>
                      <a:pt x="63500" y="50800"/>
                    </a:cubicBezTo>
                    <a:cubicBezTo>
                      <a:pt x="85287" y="35238"/>
                      <a:pt x="114300" y="33867"/>
                      <a:pt x="139700" y="25400"/>
                    </a:cubicBezTo>
                    <a:lnTo>
                      <a:pt x="177800" y="12700"/>
                    </a:lnTo>
                    <a:lnTo>
                      <a:pt x="215900" y="0"/>
                    </a:lnTo>
                    <a:cubicBezTo>
                      <a:pt x="402050" y="15512"/>
                      <a:pt x="317324" y="12700"/>
                      <a:pt x="469900" y="127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A4F2131-D4CD-BC4A-BDB6-9AF371E3FEFA}"/>
                  </a:ext>
                </a:extLst>
              </p:cNvPr>
              <p:cNvSpPr/>
              <p:nvPr/>
            </p:nvSpPr>
            <p:spPr>
              <a:xfrm>
                <a:off x="5533770" y="2863850"/>
                <a:ext cx="819660" cy="45085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9E94FED-493C-B743-9BCF-35163EDC173C}"/>
                  </a:ext>
                </a:extLst>
              </p:cNvPr>
              <p:cNvSpPr/>
              <p:nvPr/>
            </p:nvSpPr>
            <p:spPr>
              <a:xfrm rot="357602">
                <a:off x="4762500" y="3484562"/>
                <a:ext cx="388424" cy="21590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Freeform 13">
              <a:extLst>
                <a:ext uri="{FF2B5EF4-FFF2-40B4-BE49-F238E27FC236}">
                  <a16:creationId xmlns:a16="http://schemas.microsoft.com/office/drawing/2014/main" id="{2C4D3F35-8B55-CE40-9164-DDBF63C12B01}"/>
                </a:ext>
              </a:extLst>
            </p:cNvPr>
            <p:cNvSpPr/>
            <p:nvPr/>
          </p:nvSpPr>
          <p:spPr>
            <a:xfrm>
              <a:off x="2057400" y="1699759"/>
              <a:ext cx="6718300" cy="3380241"/>
            </a:xfrm>
            <a:custGeom>
              <a:avLst/>
              <a:gdLst>
                <a:gd name="connsiteX0" fmla="*/ 0 w 6718300"/>
                <a:gd name="connsiteY0" fmla="*/ 433841 h 3380241"/>
                <a:gd name="connsiteX1" fmla="*/ 241300 w 6718300"/>
                <a:gd name="connsiteY1" fmla="*/ 294141 h 3380241"/>
                <a:gd name="connsiteX2" fmla="*/ 571500 w 6718300"/>
                <a:gd name="connsiteY2" fmla="*/ 167141 h 3380241"/>
                <a:gd name="connsiteX3" fmla="*/ 1028700 w 6718300"/>
                <a:gd name="connsiteY3" fmla="*/ 65541 h 3380241"/>
                <a:gd name="connsiteX4" fmla="*/ 1612900 w 6718300"/>
                <a:gd name="connsiteY4" fmla="*/ 2041 h 3380241"/>
                <a:gd name="connsiteX5" fmla="*/ 2171700 w 6718300"/>
                <a:gd name="connsiteY5" fmla="*/ 27441 h 3380241"/>
                <a:gd name="connsiteX6" fmla="*/ 2755900 w 6718300"/>
                <a:gd name="connsiteY6" fmla="*/ 141741 h 3380241"/>
                <a:gd name="connsiteX7" fmla="*/ 3378200 w 6718300"/>
                <a:gd name="connsiteY7" fmla="*/ 370341 h 3380241"/>
                <a:gd name="connsiteX8" fmla="*/ 4114800 w 6718300"/>
                <a:gd name="connsiteY8" fmla="*/ 802141 h 3380241"/>
                <a:gd name="connsiteX9" fmla="*/ 4775200 w 6718300"/>
                <a:gd name="connsiteY9" fmla="*/ 1259341 h 3380241"/>
                <a:gd name="connsiteX10" fmla="*/ 5638800 w 6718300"/>
                <a:gd name="connsiteY10" fmla="*/ 2034041 h 3380241"/>
                <a:gd name="connsiteX11" fmla="*/ 6400800 w 6718300"/>
                <a:gd name="connsiteY11" fmla="*/ 2897641 h 3380241"/>
                <a:gd name="connsiteX12" fmla="*/ 6718300 w 6718300"/>
                <a:gd name="connsiteY12" fmla="*/ 3380241 h 338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8300" h="3380241">
                  <a:moveTo>
                    <a:pt x="0" y="433841"/>
                  </a:moveTo>
                  <a:cubicBezTo>
                    <a:pt x="73025" y="386216"/>
                    <a:pt x="146050" y="338591"/>
                    <a:pt x="241300" y="294141"/>
                  </a:cubicBezTo>
                  <a:cubicBezTo>
                    <a:pt x="336550" y="249691"/>
                    <a:pt x="440267" y="205241"/>
                    <a:pt x="571500" y="167141"/>
                  </a:cubicBezTo>
                  <a:cubicBezTo>
                    <a:pt x="702733" y="129041"/>
                    <a:pt x="855133" y="93058"/>
                    <a:pt x="1028700" y="65541"/>
                  </a:cubicBezTo>
                  <a:cubicBezTo>
                    <a:pt x="1202267" y="38024"/>
                    <a:pt x="1422400" y="8391"/>
                    <a:pt x="1612900" y="2041"/>
                  </a:cubicBezTo>
                  <a:cubicBezTo>
                    <a:pt x="1803400" y="-4309"/>
                    <a:pt x="1981200" y="4158"/>
                    <a:pt x="2171700" y="27441"/>
                  </a:cubicBezTo>
                  <a:cubicBezTo>
                    <a:pt x="2362200" y="50724"/>
                    <a:pt x="2554817" y="84591"/>
                    <a:pt x="2755900" y="141741"/>
                  </a:cubicBezTo>
                  <a:cubicBezTo>
                    <a:pt x="2956983" y="198891"/>
                    <a:pt x="3151717" y="260274"/>
                    <a:pt x="3378200" y="370341"/>
                  </a:cubicBezTo>
                  <a:cubicBezTo>
                    <a:pt x="3604683" y="480408"/>
                    <a:pt x="3881967" y="653974"/>
                    <a:pt x="4114800" y="802141"/>
                  </a:cubicBezTo>
                  <a:cubicBezTo>
                    <a:pt x="4347633" y="950308"/>
                    <a:pt x="4521200" y="1054024"/>
                    <a:pt x="4775200" y="1259341"/>
                  </a:cubicBezTo>
                  <a:cubicBezTo>
                    <a:pt x="5029200" y="1464658"/>
                    <a:pt x="5367867" y="1760991"/>
                    <a:pt x="5638800" y="2034041"/>
                  </a:cubicBezTo>
                  <a:cubicBezTo>
                    <a:pt x="5909733" y="2307091"/>
                    <a:pt x="6220883" y="2673274"/>
                    <a:pt x="6400800" y="2897641"/>
                  </a:cubicBezTo>
                  <a:cubicBezTo>
                    <a:pt x="6580717" y="3122008"/>
                    <a:pt x="6649508" y="3251124"/>
                    <a:pt x="6718300" y="3380241"/>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2539B18-FD30-4F45-AFB1-110482514306}"/>
                </a:ext>
              </a:extLst>
            </p:cNvPr>
            <p:cNvCxnSpPr>
              <a:cxnSpLocks/>
            </p:cNvCxnSpPr>
            <p:nvPr/>
          </p:nvCxnSpPr>
          <p:spPr>
            <a:xfrm flipV="1">
              <a:off x="660400" y="2418922"/>
              <a:ext cx="0" cy="26610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A9BCA5-40E0-CC4B-A3A5-A408E277372B}"/>
                </a:ext>
              </a:extLst>
            </p:cNvPr>
            <p:cNvCxnSpPr/>
            <p:nvPr/>
          </p:nvCxnSpPr>
          <p:spPr>
            <a:xfrm flipH="1">
              <a:off x="292100" y="5080000"/>
              <a:ext cx="8851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491482E-7134-6146-9E08-BB8C2D40DE5A}"/>
                </a:ext>
              </a:extLst>
            </p:cNvPr>
            <p:cNvCxnSpPr>
              <a:cxnSpLocks/>
            </p:cNvCxnSpPr>
            <p:nvPr/>
          </p:nvCxnSpPr>
          <p:spPr>
            <a:xfrm flipV="1">
              <a:off x="2039012" y="1586643"/>
              <a:ext cx="870863" cy="5470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 name="Object 2">
              <a:extLst>
                <a:ext uri="{FF2B5EF4-FFF2-40B4-BE49-F238E27FC236}">
                  <a16:creationId xmlns:a16="http://schemas.microsoft.com/office/drawing/2014/main" id="{AADE083C-6D2F-3C4C-8D03-AE46B2CDA2C3}"/>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48169" r:id="rId3" imgW="0" imgH="0" progId="Equation.DSMT4">
                    <p:embed/>
                  </p:oleObj>
                </mc:Choice>
                <mc:Fallback>
                  <p:oleObj r:id="rId3" imgW="0" imgH="0" progId="Equation.DSMT4">
                    <p:embed/>
                    <p:pic>
                      <p:nvPicPr>
                        <p:cNvPr id="3" name="Object 2">
                          <a:extLst>
                            <a:ext uri="{FF2B5EF4-FFF2-40B4-BE49-F238E27FC236}">
                              <a16:creationId xmlns:a16="http://schemas.microsoft.com/office/drawing/2014/main" id="{AADE083C-6D2F-3C4C-8D03-AE46B2CDA2C3}"/>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7D8E606-A08C-C04D-A641-74B50E969849}"/>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48170" r:id="rId4" imgW="0" imgH="0" progId="Equation.DSMT4">
                    <p:embed/>
                  </p:oleObj>
                </mc:Choice>
                <mc:Fallback>
                  <p:oleObj r:id="rId4" imgW="0" imgH="0" progId="Equation.DSMT4">
                    <p:embed/>
                    <p:pic>
                      <p:nvPicPr>
                        <p:cNvPr id="4" name="Object 3">
                          <a:extLst>
                            <a:ext uri="{FF2B5EF4-FFF2-40B4-BE49-F238E27FC236}">
                              <a16:creationId xmlns:a16="http://schemas.microsoft.com/office/drawing/2014/main" id="{B7D8E606-A08C-C04D-A641-74B50E969849}"/>
                            </a:ext>
                          </a:extLst>
                        </p:cNvPr>
                        <p:cNvPicPr/>
                        <p:nvPr/>
                      </p:nvPicPr>
                      <p:blipFill/>
                      <p:spPr>
                        <a:xfrm>
                          <a:off x="5168900" y="3467100"/>
                          <a:ext cx="812800" cy="203200"/>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8E93079D-43A6-8349-A579-01AFF0146CA9}"/>
              </a:ext>
            </a:extLst>
          </p:cNvPr>
          <p:cNvGrpSpPr/>
          <p:nvPr/>
        </p:nvGrpSpPr>
        <p:grpSpPr>
          <a:xfrm>
            <a:off x="596900" y="746159"/>
            <a:ext cx="8547100" cy="923330"/>
            <a:chOff x="457200" y="5461000"/>
            <a:chExt cx="8547100" cy="923330"/>
          </a:xfrm>
        </p:grpSpPr>
        <p:sp>
          <p:nvSpPr>
            <p:cNvPr id="23" name="TextBox 22">
              <a:extLst>
                <a:ext uri="{FF2B5EF4-FFF2-40B4-BE49-F238E27FC236}">
                  <a16:creationId xmlns:a16="http://schemas.microsoft.com/office/drawing/2014/main" id="{085B58F6-211E-D044-8E17-F069FD3A7931}"/>
                </a:ext>
              </a:extLst>
            </p:cNvPr>
            <p:cNvSpPr txBox="1"/>
            <p:nvPr/>
          </p:nvSpPr>
          <p:spPr>
            <a:xfrm>
              <a:off x="457200" y="5461000"/>
              <a:ext cx="8547100" cy="923330"/>
            </a:xfrm>
            <a:prstGeom prst="rect">
              <a:avLst/>
            </a:prstGeom>
            <a:noFill/>
          </p:spPr>
          <p:txBody>
            <a:bodyPr wrap="square" rtlCol="0">
              <a:spAutoFit/>
            </a:bodyPr>
            <a:lstStyle/>
            <a:p>
              <a:r>
                <a:rPr lang="en-US" dirty="0"/>
                <a:t>A plane moving with velocity v at an angle    with the horizontal is “h” meters above the ground.  A coke bottle is released out its window.  How fast is the bottle moving just before it hits the ground? </a:t>
              </a:r>
            </a:p>
          </p:txBody>
        </p:sp>
        <p:graphicFrame>
          <p:nvGraphicFramePr>
            <p:cNvPr id="15" name="Object 14">
              <a:extLst>
                <a:ext uri="{FF2B5EF4-FFF2-40B4-BE49-F238E27FC236}">
                  <a16:creationId xmlns:a16="http://schemas.microsoft.com/office/drawing/2014/main" id="{DBEEAC6F-60E4-F043-840D-0EAC19D0654D}"/>
                </a:ext>
              </a:extLst>
            </p:cNvPr>
            <p:cNvGraphicFramePr>
              <a:graphicFrameLocks noChangeAspect="1"/>
            </p:cNvGraphicFramePr>
            <p:nvPr/>
          </p:nvGraphicFramePr>
          <p:xfrm>
            <a:off x="4800346" y="5509767"/>
            <a:ext cx="204787" cy="284163"/>
          </p:xfrm>
          <a:graphic>
            <a:graphicData uri="http://schemas.openxmlformats.org/presentationml/2006/ole">
              <mc:AlternateContent xmlns:mc="http://schemas.openxmlformats.org/markup-compatibility/2006">
                <mc:Choice xmlns:v="urn:schemas-microsoft-com:vml" Requires="v">
                  <p:oleObj spid="_x0000_s48171" name="Equation" r:id="rId5" imgW="127000" imgH="177800" progId="Equation.DSMT4">
                    <p:embed/>
                  </p:oleObj>
                </mc:Choice>
                <mc:Fallback>
                  <p:oleObj name="Equation" r:id="rId5" imgW="127000" imgH="177800" progId="Equation.DSMT4">
                    <p:embed/>
                    <p:pic>
                      <p:nvPicPr>
                        <p:cNvPr id="15" name="Object 14">
                          <a:extLst>
                            <a:ext uri="{FF2B5EF4-FFF2-40B4-BE49-F238E27FC236}">
                              <a16:creationId xmlns:a16="http://schemas.microsoft.com/office/drawing/2014/main" id="{DBEEAC6F-60E4-F043-840D-0EAC19D0654D}"/>
                            </a:ext>
                          </a:extLst>
                        </p:cNvPr>
                        <p:cNvPicPr/>
                        <p:nvPr/>
                      </p:nvPicPr>
                      <p:blipFill>
                        <a:blip r:embed="rId6"/>
                        <a:stretch>
                          <a:fillRect/>
                        </a:stretch>
                      </p:blipFill>
                      <p:spPr>
                        <a:xfrm>
                          <a:off x="4800346" y="5509767"/>
                          <a:ext cx="204787" cy="284163"/>
                        </a:xfrm>
                        <a:prstGeom prst="rect">
                          <a:avLst/>
                        </a:prstGeom>
                      </p:spPr>
                    </p:pic>
                  </p:oleObj>
                </mc:Fallback>
              </mc:AlternateContent>
            </a:graphicData>
          </a:graphic>
        </p:graphicFrame>
      </p:grpSp>
      <p:graphicFrame>
        <p:nvGraphicFramePr>
          <p:cNvPr id="19" name="Object 20">
            <a:extLst>
              <a:ext uri="{FF2B5EF4-FFF2-40B4-BE49-F238E27FC236}">
                <a16:creationId xmlns:a16="http://schemas.microsoft.com/office/drawing/2014/main" id="{A96A22CA-C237-DA43-9F43-0681B16D222B}"/>
              </a:ext>
            </a:extLst>
          </p:cNvPr>
          <p:cNvGraphicFramePr>
            <a:graphicFrameLocks noChangeAspect="1"/>
          </p:cNvGraphicFramePr>
          <p:nvPr/>
        </p:nvGraphicFramePr>
        <p:xfrm>
          <a:off x="421533" y="4283749"/>
          <a:ext cx="160234" cy="207105"/>
        </p:xfrm>
        <a:graphic>
          <a:graphicData uri="http://schemas.openxmlformats.org/presentationml/2006/ole">
            <mc:AlternateContent xmlns:mc="http://schemas.openxmlformats.org/markup-compatibility/2006">
              <mc:Choice xmlns:v="urn:schemas-microsoft-com:vml" Requires="v">
                <p:oleObj spid="_x0000_s48172" name="Equation" r:id="rId7" imgW="127000" imgH="165100" progId="Equation.DSMT4">
                  <p:embed/>
                </p:oleObj>
              </mc:Choice>
              <mc:Fallback>
                <p:oleObj name="Equation" r:id="rId7" imgW="127000" imgH="165100" progId="Equation.DSMT4">
                  <p:embed/>
                  <p:pic>
                    <p:nvPicPr>
                      <p:cNvPr id="19" name="Object 20">
                        <a:extLst>
                          <a:ext uri="{FF2B5EF4-FFF2-40B4-BE49-F238E27FC236}">
                            <a16:creationId xmlns:a16="http://schemas.microsoft.com/office/drawing/2014/main" id="{A96A22CA-C237-DA43-9F43-0681B16D222B}"/>
                          </a:ext>
                        </a:extLst>
                      </p:cNvPr>
                      <p:cNvPicPr>
                        <a:picLocks noChangeAspect="1" noChangeArrowheads="1"/>
                      </p:cNvPicPr>
                      <p:nvPr/>
                    </p:nvPicPr>
                    <p:blipFill>
                      <a:blip r:embed="rId8"/>
                      <a:srcRect/>
                      <a:stretch>
                        <a:fillRect/>
                      </a:stretch>
                    </p:blipFill>
                    <p:spPr bwMode="auto">
                      <a:xfrm>
                        <a:off x="421533" y="4283749"/>
                        <a:ext cx="160234" cy="207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B289FBD7-9EDC-0546-AACF-5C4C5AEFBE50}"/>
              </a:ext>
            </a:extLst>
          </p:cNvPr>
          <p:cNvGraphicFramePr>
            <a:graphicFrameLocks noChangeAspect="1"/>
          </p:cNvGraphicFramePr>
          <p:nvPr/>
        </p:nvGraphicFramePr>
        <p:xfrm>
          <a:off x="2604330" y="1716511"/>
          <a:ext cx="142875" cy="158750"/>
        </p:xfrm>
        <a:graphic>
          <a:graphicData uri="http://schemas.openxmlformats.org/presentationml/2006/ole">
            <mc:AlternateContent xmlns:mc="http://schemas.openxmlformats.org/markup-compatibility/2006">
              <mc:Choice xmlns:v="urn:schemas-microsoft-com:vml" Requires="v">
                <p:oleObj spid="_x0000_s48173" name="Equation" r:id="rId9" imgW="114300" imgH="127000" progId="Equation.DSMT4">
                  <p:embed/>
                </p:oleObj>
              </mc:Choice>
              <mc:Fallback>
                <p:oleObj name="Equation" r:id="rId9" imgW="114300" imgH="127000" progId="Equation.DSMT4">
                  <p:embed/>
                  <p:pic>
                    <p:nvPicPr>
                      <p:cNvPr id="21" name="Object 20">
                        <a:extLst>
                          <a:ext uri="{FF2B5EF4-FFF2-40B4-BE49-F238E27FC236}">
                            <a16:creationId xmlns:a16="http://schemas.microsoft.com/office/drawing/2014/main" id="{B289FBD7-9EDC-0546-AACF-5C4C5AEFBE50}"/>
                          </a:ext>
                        </a:extLst>
                      </p:cNvPr>
                      <p:cNvPicPr>
                        <a:picLocks noChangeAspect="1" noChangeArrowheads="1"/>
                      </p:cNvPicPr>
                      <p:nvPr/>
                    </p:nvPicPr>
                    <p:blipFill>
                      <a:blip r:embed="rId10"/>
                      <a:srcRect/>
                      <a:stretch>
                        <a:fillRect/>
                      </a:stretch>
                    </p:blipFill>
                    <p:spPr bwMode="auto">
                      <a:xfrm>
                        <a:off x="2604330" y="1716511"/>
                        <a:ext cx="142875"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986E6976-F883-0C49-8A29-F02B976B29C4}"/>
              </a:ext>
            </a:extLst>
          </p:cNvPr>
          <p:cNvGraphicFramePr>
            <a:graphicFrameLocks noChangeAspect="1"/>
          </p:cNvGraphicFramePr>
          <p:nvPr/>
        </p:nvGraphicFramePr>
        <p:xfrm>
          <a:off x="2517018" y="2070437"/>
          <a:ext cx="158750" cy="222250"/>
        </p:xfrm>
        <a:graphic>
          <a:graphicData uri="http://schemas.openxmlformats.org/presentationml/2006/ole">
            <mc:AlternateContent xmlns:mc="http://schemas.openxmlformats.org/markup-compatibility/2006">
              <mc:Choice xmlns:v="urn:schemas-microsoft-com:vml" Requires="v">
                <p:oleObj spid="_x0000_s48174" name="Equation" r:id="rId11" imgW="127000" imgH="177800" progId="Equation.DSMT4">
                  <p:embed/>
                </p:oleObj>
              </mc:Choice>
              <mc:Fallback>
                <p:oleObj name="Equation" r:id="rId11" imgW="127000" imgH="177800" progId="Equation.DSMT4">
                  <p:embed/>
                  <p:pic>
                    <p:nvPicPr>
                      <p:cNvPr id="22" name="Object 21">
                        <a:extLst>
                          <a:ext uri="{FF2B5EF4-FFF2-40B4-BE49-F238E27FC236}">
                            <a16:creationId xmlns:a16="http://schemas.microsoft.com/office/drawing/2014/main" id="{986E6976-F883-0C49-8A29-F02B976B29C4}"/>
                          </a:ext>
                        </a:extLst>
                      </p:cNvPr>
                      <p:cNvPicPr>
                        <a:picLocks noChangeAspect="1" noChangeArrowheads="1"/>
                      </p:cNvPicPr>
                      <p:nvPr/>
                    </p:nvPicPr>
                    <p:blipFill>
                      <a:blip r:embed="rId12"/>
                      <a:srcRect/>
                      <a:stretch>
                        <a:fillRect/>
                      </a:stretch>
                    </p:blipFill>
                    <p:spPr bwMode="auto">
                      <a:xfrm>
                        <a:off x="2517018" y="2070437"/>
                        <a:ext cx="1587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9B7C8EBF-0D02-EF41-89A6-87BABB1A1BC5}"/>
              </a:ext>
            </a:extLst>
          </p:cNvPr>
          <p:cNvCxnSpPr/>
          <p:nvPr/>
        </p:nvCxnSpPr>
        <p:spPr>
          <a:xfrm>
            <a:off x="2382080" y="2340548"/>
            <a:ext cx="387350"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Freeform 16">
            <a:extLst>
              <a:ext uri="{FF2B5EF4-FFF2-40B4-BE49-F238E27FC236}">
                <a16:creationId xmlns:a16="http://schemas.microsoft.com/office/drawing/2014/main" id="{C08FBB19-5694-1B43-9DD1-A0669058471B}"/>
              </a:ext>
            </a:extLst>
          </p:cNvPr>
          <p:cNvSpPr/>
          <p:nvPr/>
        </p:nvSpPr>
        <p:spPr>
          <a:xfrm>
            <a:off x="2413830" y="2095837"/>
            <a:ext cx="79039" cy="241300"/>
          </a:xfrm>
          <a:custGeom>
            <a:avLst/>
            <a:gdLst>
              <a:gd name="connsiteX0" fmla="*/ 0 w 79039"/>
              <a:gd name="connsiteY0" fmla="*/ 0 h 241300"/>
              <a:gd name="connsiteX1" fmla="*/ 69850 w 79039"/>
              <a:gd name="connsiteY1" fmla="*/ 139700 h 241300"/>
              <a:gd name="connsiteX2" fmla="*/ 76200 w 79039"/>
              <a:gd name="connsiteY2" fmla="*/ 241300 h 241300"/>
            </a:gdLst>
            <a:ahLst/>
            <a:cxnLst>
              <a:cxn ang="0">
                <a:pos x="connsiteX0" y="connsiteY0"/>
              </a:cxn>
              <a:cxn ang="0">
                <a:pos x="connsiteX1" y="connsiteY1"/>
              </a:cxn>
              <a:cxn ang="0">
                <a:pos x="connsiteX2" y="connsiteY2"/>
              </a:cxn>
            </a:cxnLst>
            <a:rect l="l" t="t" r="r" b="b"/>
            <a:pathLst>
              <a:path w="79039" h="241300">
                <a:moveTo>
                  <a:pt x="0" y="0"/>
                </a:moveTo>
                <a:cubicBezTo>
                  <a:pt x="28575" y="49741"/>
                  <a:pt x="57150" y="99483"/>
                  <a:pt x="69850" y="139700"/>
                </a:cubicBezTo>
                <a:cubicBezTo>
                  <a:pt x="82550" y="179917"/>
                  <a:pt x="79375" y="210608"/>
                  <a:pt x="76200" y="2413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42E29D-9D02-114C-B337-674F0B1E81E5}"/>
              </a:ext>
            </a:extLst>
          </p:cNvPr>
          <p:cNvSpPr txBox="1"/>
          <p:nvPr/>
        </p:nvSpPr>
        <p:spPr>
          <a:xfrm>
            <a:off x="421533" y="5648101"/>
            <a:ext cx="8547100" cy="923330"/>
          </a:xfrm>
          <a:prstGeom prst="rect">
            <a:avLst/>
          </a:prstGeom>
          <a:noFill/>
        </p:spPr>
        <p:txBody>
          <a:bodyPr wrap="square" rtlCol="0">
            <a:spAutoFit/>
          </a:bodyPr>
          <a:lstStyle/>
          <a:p>
            <a:r>
              <a:rPr lang="en-US" dirty="0"/>
              <a:t>We can now use the Work/Energy Theorem because even though gravity’s work changes from point to point, it’s potential energy function allows us to circumvent that . . . (yippee . . . ).  And with that, we get:</a:t>
            </a:r>
          </a:p>
        </p:txBody>
      </p:sp>
      <p:graphicFrame>
        <p:nvGraphicFramePr>
          <p:cNvPr id="7" name="Object 6">
            <a:extLst>
              <a:ext uri="{FF2B5EF4-FFF2-40B4-BE49-F238E27FC236}">
                <a16:creationId xmlns:a16="http://schemas.microsoft.com/office/drawing/2014/main" id="{FD037AF1-5965-1B40-8E3D-B7FE37045A9C}"/>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48175" r:id="rId13" imgW="0" imgH="0" progId="Equation.DSMT4">
                  <p:embed/>
                </p:oleObj>
              </mc:Choice>
              <mc:Fallback>
                <p:oleObj r:id="rId13" imgW="0" imgH="0" progId="Equation.DSMT4">
                  <p:embed/>
                  <p:pic>
                    <p:nvPicPr>
                      <p:cNvPr id="7" name="Object 6">
                        <a:extLst>
                          <a:ext uri="{FF2B5EF4-FFF2-40B4-BE49-F238E27FC236}">
                            <a16:creationId xmlns:a16="http://schemas.microsoft.com/office/drawing/2014/main" id="{FD037AF1-5965-1B40-8E3D-B7FE37045A9C}"/>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53F49EC-B60C-D24E-8BC8-635057C61722}"/>
              </a:ext>
            </a:extLst>
          </p:cNvPr>
          <p:cNvGraphicFramePr>
            <a:graphicFrameLocks noChangeAspect="1"/>
          </p:cNvGraphicFramePr>
          <p:nvPr/>
        </p:nvGraphicFramePr>
        <p:xfrm>
          <a:off x="2382080" y="2598210"/>
          <a:ext cx="4406900" cy="2570162"/>
        </p:xfrm>
        <a:graphic>
          <a:graphicData uri="http://schemas.openxmlformats.org/presentationml/2006/ole">
            <mc:AlternateContent xmlns:mc="http://schemas.openxmlformats.org/markup-compatibility/2006">
              <mc:Choice xmlns:v="urn:schemas-microsoft-com:vml" Requires="v">
                <p:oleObj spid="_x0000_s48176" r:id="rId14" imgW="2654300" imgH="1549400" progId="Equation.DSMT4">
                  <p:embed/>
                </p:oleObj>
              </mc:Choice>
              <mc:Fallback>
                <p:oleObj r:id="rId14" imgW="2654300" imgH="1549400" progId="Equation.DSMT4">
                  <p:embed/>
                  <p:pic>
                    <p:nvPicPr>
                      <p:cNvPr id="24" name="Object 23">
                        <a:extLst>
                          <a:ext uri="{FF2B5EF4-FFF2-40B4-BE49-F238E27FC236}">
                            <a16:creationId xmlns:a16="http://schemas.microsoft.com/office/drawing/2014/main" id="{F53F49EC-B60C-D24E-8BC8-635057C61722}"/>
                          </a:ext>
                        </a:extLst>
                      </p:cNvPr>
                      <p:cNvPicPr/>
                      <p:nvPr/>
                    </p:nvPicPr>
                    <p:blipFill>
                      <a:blip r:embed="rId15"/>
                      <a:stretch>
                        <a:fillRect/>
                      </a:stretch>
                    </p:blipFill>
                    <p:spPr>
                      <a:xfrm>
                        <a:off x="2382080" y="2598210"/>
                        <a:ext cx="4406900" cy="2570162"/>
                      </a:xfrm>
                      <a:prstGeom prst="rect">
                        <a:avLst/>
                      </a:prstGeom>
                    </p:spPr>
                  </p:pic>
                </p:oleObj>
              </mc:Fallback>
            </mc:AlternateContent>
          </a:graphicData>
        </a:graphic>
      </p:graphicFrame>
    </p:spTree>
    <p:extLst>
      <p:ext uri="{BB962C8B-B14F-4D97-AF65-F5344CB8AC3E}">
        <p14:creationId xmlns:p14="http://schemas.microsoft.com/office/powerpoint/2010/main" val="29025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Pile driver</a:t>
            </a:r>
          </a:p>
        </p:txBody>
      </p:sp>
      <p:sp>
        <p:nvSpPr>
          <p:cNvPr id="3" name="Content Placeholder 2"/>
          <p:cNvSpPr>
            <a:spLocks noGrp="1"/>
          </p:cNvSpPr>
          <p:nvPr>
            <p:ph idx="1"/>
          </p:nvPr>
        </p:nvSpPr>
        <p:spPr>
          <a:xfrm>
            <a:off x="2552700" y="1213650"/>
            <a:ext cx="6428011" cy="2346678"/>
          </a:xfrm>
        </p:spPr>
        <p:txBody>
          <a:bodyPr>
            <a:normAutofit fontScale="92500" lnSpcReduction="10000"/>
          </a:bodyPr>
          <a:lstStyle/>
          <a:p>
            <a:r>
              <a:rPr lang="en-US" dirty="0"/>
              <a:t>  A 2100-kg pile driver drops 5.00 m before striking a vertical I-beam stuck in the ground.  Upon collision, it drives the I-beam 18.0 cm farther into the ground. Assuming 3000 joules of energy was lost during the collision, use energy considerations to determine the average force the driver exerts on the beam.</a:t>
            </a:r>
          </a:p>
        </p:txBody>
      </p:sp>
      <p:pic>
        <p:nvPicPr>
          <p:cNvPr id="4" name="Picture 3"/>
          <p:cNvPicPr>
            <a:picLocks noChangeAspect="1"/>
          </p:cNvPicPr>
          <p:nvPr/>
        </p:nvPicPr>
        <p:blipFill>
          <a:blip r:embed="rId3"/>
          <a:stretch>
            <a:fillRect/>
          </a:stretch>
        </p:blipFill>
        <p:spPr>
          <a:xfrm>
            <a:off x="596900" y="1298222"/>
            <a:ext cx="1816100" cy="2996565"/>
          </a:xfrm>
          <a:prstGeom prst="rect">
            <a:avLst/>
          </a:prstGeom>
        </p:spPr>
      </p:pic>
      <p:cxnSp>
        <p:nvCxnSpPr>
          <p:cNvPr id="6" name="Straight Connector 5"/>
          <p:cNvCxnSpPr/>
          <p:nvPr/>
        </p:nvCxnSpPr>
        <p:spPr>
          <a:xfrm>
            <a:off x="3263900" y="6019800"/>
            <a:ext cx="533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334000" y="5435600"/>
            <a:ext cx="508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19700" y="5384800"/>
            <a:ext cx="279400" cy="6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0"/>
          </p:cNvCxnSpPr>
          <p:nvPr/>
        </p:nvCxnSpPr>
        <p:spPr>
          <a:xfrm flipV="1">
            <a:off x="5359400" y="3492500"/>
            <a:ext cx="0" cy="1943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219700" y="3492500"/>
            <a:ext cx="279400" cy="431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24500" y="3523734"/>
            <a:ext cx="918841" cy="369332"/>
          </a:xfrm>
          <a:prstGeom prst="rect">
            <a:avLst/>
          </a:prstGeom>
          <a:noFill/>
        </p:spPr>
        <p:txBody>
          <a:bodyPr wrap="none" rtlCol="0">
            <a:spAutoFit/>
          </a:bodyPr>
          <a:lstStyle/>
          <a:p>
            <a:r>
              <a:rPr lang="en-US"/>
              <a:t>2100 kg</a:t>
            </a:r>
          </a:p>
        </p:txBody>
      </p:sp>
      <p:sp>
        <p:nvSpPr>
          <p:cNvPr id="13" name="TextBox 12"/>
          <p:cNvSpPr txBox="1"/>
          <p:nvPr/>
        </p:nvSpPr>
        <p:spPr>
          <a:xfrm>
            <a:off x="4493705" y="5543034"/>
            <a:ext cx="840295" cy="369332"/>
          </a:xfrm>
          <a:prstGeom prst="rect">
            <a:avLst/>
          </a:prstGeom>
          <a:noFill/>
        </p:spPr>
        <p:txBody>
          <a:bodyPr wrap="none" rtlCol="0">
            <a:spAutoFit/>
          </a:bodyPr>
          <a:lstStyle/>
          <a:p>
            <a:r>
              <a:rPr lang="en-US"/>
              <a:t>I-beam</a:t>
            </a:r>
            <a:endParaRPr lang="en-US" dirty="0"/>
          </a:p>
        </p:txBody>
      </p:sp>
      <p:cxnSp>
        <p:nvCxnSpPr>
          <p:cNvPr id="15" name="Straight Arrow Connector 14"/>
          <p:cNvCxnSpPr>
            <a:endCxn id="8" idx="3"/>
          </p:cNvCxnSpPr>
          <p:nvPr/>
        </p:nvCxnSpPr>
        <p:spPr>
          <a:xfrm>
            <a:off x="5499100" y="3924300"/>
            <a:ext cx="0" cy="149225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99100" y="4489450"/>
            <a:ext cx="830677" cy="369332"/>
          </a:xfrm>
          <a:prstGeom prst="rect">
            <a:avLst/>
          </a:prstGeom>
          <a:noFill/>
        </p:spPr>
        <p:txBody>
          <a:bodyPr wrap="none" rtlCol="0">
            <a:spAutoFit/>
          </a:bodyPr>
          <a:lstStyle/>
          <a:p>
            <a:r>
              <a:rPr lang="en-US"/>
              <a:t>5.00 m</a:t>
            </a:r>
          </a:p>
        </p:txBody>
      </p:sp>
      <p:cxnSp>
        <p:nvCxnSpPr>
          <p:cNvPr id="19" name="Straight Arrow Connector 18"/>
          <p:cNvCxnSpPr/>
          <p:nvPr/>
        </p:nvCxnSpPr>
        <p:spPr>
          <a:xfrm>
            <a:off x="5524500" y="5384800"/>
            <a:ext cx="0" cy="9144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99100" y="5254625"/>
            <a:ext cx="813043" cy="369332"/>
          </a:xfrm>
          <a:prstGeom prst="rect">
            <a:avLst/>
          </a:prstGeom>
          <a:noFill/>
        </p:spPr>
        <p:txBody>
          <a:bodyPr wrap="none" rtlCol="0">
            <a:spAutoFit/>
          </a:bodyPr>
          <a:lstStyle/>
          <a:p>
            <a:r>
              <a:rPr lang="en-US" dirty="0"/>
              <a:t>18 cm</a:t>
            </a:r>
          </a:p>
        </p:txBody>
      </p:sp>
    </p:spTree>
    <p:extLst>
      <p:ext uri="{BB962C8B-B14F-4D97-AF65-F5344CB8AC3E}">
        <p14:creationId xmlns:p14="http://schemas.microsoft.com/office/powerpoint/2010/main" val="360532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8">
            <a:extLst>
              <a:ext uri="{FF2B5EF4-FFF2-40B4-BE49-F238E27FC236}">
                <a16:creationId xmlns:a16="http://schemas.microsoft.com/office/drawing/2014/main" id="{52811EA9-E352-4946-9B27-1EE8DE4504B2}"/>
              </a:ext>
            </a:extLst>
          </p:cNvPr>
          <p:cNvSpPr>
            <a:spLocks noChangeArrowheads="1"/>
          </p:cNvSpPr>
          <p:nvPr/>
        </p:nvSpPr>
        <p:spPr bwMode="auto">
          <a:xfrm>
            <a:off x="1295400" y="2667000"/>
            <a:ext cx="1676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86" name="Line 41">
            <a:extLst>
              <a:ext uri="{FF2B5EF4-FFF2-40B4-BE49-F238E27FC236}">
                <a16:creationId xmlns:a16="http://schemas.microsoft.com/office/drawing/2014/main" id="{538612A4-AD18-D44E-8C04-2D3DF6E3B9FF}"/>
              </a:ext>
            </a:extLst>
          </p:cNvPr>
          <p:cNvSpPr>
            <a:spLocks noChangeShapeType="1"/>
          </p:cNvSpPr>
          <p:nvPr/>
        </p:nvSpPr>
        <p:spPr bwMode="auto">
          <a:xfrm>
            <a:off x="6859857" y="220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7" name="Rectangle 42">
            <a:extLst>
              <a:ext uri="{FF2B5EF4-FFF2-40B4-BE49-F238E27FC236}">
                <a16:creationId xmlns:a16="http://schemas.microsoft.com/office/drawing/2014/main" id="{E98BBE34-726C-1A44-9947-A68D891DD928}"/>
              </a:ext>
            </a:extLst>
          </p:cNvPr>
          <p:cNvSpPr>
            <a:spLocks noChangeArrowheads="1"/>
          </p:cNvSpPr>
          <p:nvPr/>
        </p:nvSpPr>
        <p:spPr bwMode="auto">
          <a:xfrm>
            <a:off x="7240857" y="1600200"/>
            <a:ext cx="152400" cy="1828800"/>
          </a:xfrm>
          <a:prstGeom prst="rect">
            <a:avLst/>
          </a:prstGeom>
          <a:solidFill>
            <a:srgbClr val="3366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6388" name="AutoShape 44">
            <a:extLst>
              <a:ext uri="{FF2B5EF4-FFF2-40B4-BE49-F238E27FC236}">
                <a16:creationId xmlns:a16="http://schemas.microsoft.com/office/drawing/2014/main" id="{9D0237FE-B377-DA40-B22F-0F35224F7A4D}"/>
              </a:ext>
            </a:extLst>
          </p:cNvPr>
          <p:cNvSpPr>
            <a:spLocks noChangeArrowheads="1"/>
          </p:cNvSpPr>
          <p:nvPr/>
        </p:nvSpPr>
        <p:spPr bwMode="auto">
          <a:xfrm rot="5400000">
            <a:off x="7050357" y="342900"/>
            <a:ext cx="457200" cy="228600"/>
          </a:xfrm>
          <a:prstGeom prst="flowChartDelay">
            <a:avLst/>
          </a:prstGeom>
          <a:solidFill>
            <a:srgbClr val="3366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0" name="Text Box 48">
            <a:extLst>
              <a:ext uri="{FF2B5EF4-FFF2-40B4-BE49-F238E27FC236}">
                <a16:creationId xmlns:a16="http://schemas.microsoft.com/office/drawing/2014/main" id="{9D6E7096-C694-3F42-BA18-88462FC12286}"/>
              </a:ext>
            </a:extLst>
          </p:cNvPr>
          <p:cNvSpPr txBox="1">
            <a:spLocks noChangeArrowheads="1"/>
          </p:cNvSpPr>
          <p:nvPr/>
        </p:nvSpPr>
        <p:spPr bwMode="auto">
          <a:xfrm>
            <a:off x="8413866" y="20574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ground</a:t>
            </a:r>
          </a:p>
        </p:txBody>
      </p:sp>
      <p:sp>
        <p:nvSpPr>
          <p:cNvPr id="16391" name="Text Box 50">
            <a:extLst>
              <a:ext uri="{FF2B5EF4-FFF2-40B4-BE49-F238E27FC236}">
                <a16:creationId xmlns:a16="http://schemas.microsoft.com/office/drawing/2014/main" id="{A87B346A-99D9-F347-A18A-E7188CC8C156}"/>
              </a:ext>
            </a:extLst>
          </p:cNvPr>
          <p:cNvSpPr txBox="1">
            <a:spLocks noChangeArrowheads="1"/>
          </p:cNvSpPr>
          <p:nvPr/>
        </p:nvSpPr>
        <p:spPr bwMode="auto">
          <a:xfrm>
            <a:off x="8361555" y="1600200"/>
            <a:ext cx="51330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t>y=0</a:t>
            </a:r>
          </a:p>
        </p:txBody>
      </p:sp>
      <p:sp>
        <p:nvSpPr>
          <p:cNvPr id="16392" name="Rectangle 15">
            <a:extLst>
              <a:ext uri="{FF2B5EF4-FFF2-40B4-BE49-F238E27FC236}">
                <a16:creationId xmlns:a16="http://schemas.microsoft.com/office/drawing/2014/main" id="{99ECD32E-77A8-3F40-B4F7-446645EFB55A}"/>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393" name="TextBox 16">
            <a:extLst>
              <a:ext uri="{FF2B5EF4-FFF2-40B4-BE49-F238E27FC236}">
                <a16:creationId xmlns:a16="http://schemas.microsoft.com/office/drawing/2014/main" id="{E7A88223-64B1-DA4E-9142-585FF3A4B706}"/>
              </a:ext>
            </a:extLst>
          </p:cNvPr>
          <p:cNvSpPr txBox="1">
            <a:spLocks noChangeArrowheads="1"/>
          </p:cNvSpPr>
          <p:nvPr/>
        </p:nvSpPr>
        <p:spPr bwMode="auto">
          <a:xfrm>
            <a:off x="8704263" y="6477000"/>
            <a:ext cx="36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2.)</a:t>
            </a:r>
          </a:p>
        </p:txBody>
      </p:sp>
      <p:sp>
        <p:nvSpPr>
          <p:cNvPr id="16394" name="Text Box 19">
            <a:extLst>
              <a:ext uri="{FF2B5EF4-FFF2-40B4-BE49-F238E27FC236}">
                <a16:creationId xmlns:a16="http://schemas.microsoft.com/office/drawing/2014/main" id="{FA457D63-5186-6145-8CB5-7DD9F327BD7A}"/>
              </a:ext>
            </a:extLst>
          </p:cNvPr>
          <p:cNvSpPr txBox="1">
            <a:spLocks noChangeArrowheads="1"/>
          </p:cNvSpPr>
          <p:nvPr/>
        </p:nvSpPr>
        <p:spPr bwMode="auto">
          <a:xfrm>
            <a:off x="269081" y="2042766"/>
            <a:ext cx="689213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Times New Roman" panose="02020603050405020304" pitchFamily="18" charset="0"/>
                <a:cs typeface="Times New Roman" panose="02020603050405020304" pitchFamily="18" charset="0"/>
              </a:rPr>
              <a:t>The temptation is to assume that energy considerations have to be exercised over the entire system—both the driver and the beam.  If that had been the case, we would have had to take into account the fact that a gravitational potential energy change occurred for both the driver AND the beam (the beam did change vertical position during the contact).  As we don</a:t>
            </a:r>
            <a:r>
              <a:rPr lang="ja-JP" altLang="en-US" sz="180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t know the mass of the beam, we can</a:t>
            </a:r>
            <a:r>
              <a:rPr lang="ja-JP" altLang="en-US" sz="180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t do that.  An alternative is</a:t>
            </a:r>
            <a:endParaRPr lang="en-US" altLang="en-US" sz="1800" dirty="0">
              <a:latin typeface="Times New Roman" panose="02020603050405020304" pitchFamily="18" charset="0"/>
              <a:cs typeface="Times New Roman" panose="02020603050405020304" pitchFamily="18" charset="0"/>
            </a:endParaRPr>
          </a:p>
        </p:txBody>
      </p:sp>
      <p:graphicFrame>
        <p:nvGraphicFramePr>
          <p:cNvPr id="16395" name="Object 2">
            <a:extLst>
              <a:ext uri="{FF2B5EF4-FFF2-40B4-BE49-F238E27FC236}">
                <a16:creationId xmlns:a16="http://schemas.microsoft.com/office/drawing/2014/main" id="{973D6AF6-ECC8-EA48-ABF2-E711A4846B4F}"/>
              </a:ext>
            </a:extLst>
          </p:cNvPr>
          <p:cNvGraphicFramePr>
            <a:graphicFrameLocks noChangeAspect="1"/>
          </p:cNvGraphicFramePr>
          <p:nvPr/>
        </p:nvGraphicFramePr>
        <p:xfrm>
          <a:off x="1218464" y="5264178"/>
          <a:ext cx="5294313" cy="1250950"/>
        </p:xfrm>
        <a:graphic>
          <a:graphicData uri="http://schemas.openxmlformats.org/presentationml/2006/ole">
            <mc:AlternateContent xmlns:mc="http://schemas.openxmlformats.org/markup-compatibility/2006">
              <mc:Choice xmlns:v="urn:schemas-microsoft-com:vml" Requires="v">
                <p:oleObj spid="_x0000_s61450" name="Equation" r:id="rId4" imgW="3175000" imgH="749300" progId="Equation.DSMT4">
                  <p:embed/>
                </p:oleObj>
              </mc:Choice>
              <mc:Fallback>
                <p:oleObj name="Equation" r:id="rId4" imgW="3175000" imgH="749300" progId="Equation.DSMT4">
                  <p:embed/>
                  <p:pic>
                    <p:nvPicPr>
                      <p:cNvPr id="16395" name="Object 2">
                        <a:extLst>
                          <a:ext uri="{FF2B5EF4-FFF2-40B4-BE49-F238E27FC236}">
                            <a16:creationId xmlns:a16="http://schemas.microsoft.com/office/drawing/2014/main" id="{973D6AF6-ECC8-EA48-ABF2-E711A4846B4F}"/>
                          </a:ext>
                        </a:extLst>
                      </p:cNvPr>
                      <p:cNvPicPr>
                        <a:picLocks noChangeAspect="1" noChangeArrowheads="1"/>
                      </p:cNvPicPr>
                      <p:nvPr/>
                    </p:nvPicPr>
                    <p:blipFill>
                      <a:blip r:embed="rId5"/>
                      <a:srcRect/>
                      <a:stretch>
                        <a:fillRect/>
                      </a:stretch>
                    </p:blipFill>
                    <p:spPr bwMode="auto">
                      <a:xfrm>
                        <a:off x="1218464" y="5264178"/>
                        <a:ext cx="5294313" cy="1250950"/>
                      </a:xfrm>
                      <a:prstGeom prst="rect">
                        <a:avLst/>
                      </a:prstGeom>
                      <a:noFill/>
                      <a:ln>
                        <a:noFill/>
                      </a:ln>
                      <a:effectLst/>
                    </p:spPr>
                  </p:pic>
                </p:oleObj>
              </mc:Fallback>
            </mc:AlternateContent>
          </a:graphicData>
        </a:graphic>
      </p:graphicFrame>
      <p:sp>
        <p:nvSpPr>
          <p:cNvPr id="16396" name="Text Box 19">
            <a:extLst>
              <a:ext uri="{FF2B5EF4-FFF2-40B4-BE49-F238E27FC236}">
                <a16:creationId xmlns:a16="http://schemas.microsoft.com/office/drawing/2014/main" id="{F39C23E6-D294-214B-B405-582666C35B5A}"/>
              </a:ext>
            </a:extLst>
          </p:cNvPr>
          <p:cNvSpPr txBox="1">
            <a:spLocks noChangeArrowheads="1"/>
          </p:cNvSpPr>
          <p:nvPr/>
        </p:nvSpPr>
        <p:spPr bwMode="auto">
          <a:xfrm>
            <a:off x="278379" y="3684125"/>
            <a:ext cx="8153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Times New Roman" panose="02020603050405020304" pitchFamily="18" charset="0"/>
                <a:cs typeface="Times New Roman" panose="02020603050405020304" pitchFamily="18" charset="0"/>
              </a:rPr>
              <a:t>to use energy considerations on just the driver.  In that case, along with potential and kinetic energy considerations, there is also work done by the force the beam exerts on the driver as the driver is brought to rest (in fact, that is the very force we are trying to determine) and the energy loss due to the actual collision.  The driver starts from rest and ends at rest, so putting it all together, the Work/Energy yields:</a:t>
            </a:r>
          </a:p>
        </p:txBody>
      </p:sp>
      <p:sp>
        <p:nvSpPr>
          <p:cNvPr id="16397" name="Rectangle 42">
            <a:extLst>
              <a:ext uri="{FF2B5EF4-FFF2-40B4-BE49-F238E27FC236}">
                <a16:creationId xmlns:a16="http://schemas.microsoft.com/office/drawing/2014/main" id="{8AF90FBE-3639-E540-973F-6A3A25AA9E03}"/>
              </a:ext>
            </a:extLst>
          </p:cNvPr>
          <p:cNvSpPr>
            <a:spLocks noChangeArrowheads="1"/>
          </p:cNvSpPr>
          <p:nvPr/>
        </p:nvSpPr>
        <p:spPr bwMode="auto">
          <a:xfrm>
            <a:off x="7926657" y="1752600"/>
            <a:ext cx="152400" cy="1828800"/>
          </a:xfrm>
          <a:prstGeom prst="rect">
            <a:avLst/>
          </a:prstGeom>
          <a:solidFill>
            <a:srgbClr val="FF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6398" name="AutoShape 44">
            <a:extLst>
              <a:ext uri="{FF2B5EF4-FFF2-40B4-BE49-F238E27FC236}">
                <a16:creationId xmlns:a16="http://schemas.microsoft.com/office/drawing/2014/main" id="{66F10E3C-5B2D-E44E-8DAE-6E0B9F1F8A44}"/>
              </a:ext>
            </a:extLst>
          </p:cNvPr>
          <p:cNvSpPr>
            <a:spLocks noChangeArrowheads="1"/>
          </p:cNvSpPr>
          <p:nvPr/>
        </p:nvSpPr>
        <p:spPr bwMode="auto">
          <a:xfrm rot="5400000">
            <a:off x="7736157" y="1409700"/>
            <a:ext cx="457200" cy="228600"/>
          </a:xfrm>
          <a:prstGeom prst="flowChartDelay">
            <a:avLst/>
          </a:prstGeom>
          <a:solidFill>
            <a:srgbClr val="FF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cxnSp>
        <p:nvCxnSpPr>
          <p:cNvPr id="16399" name="Straight Connector 21">
            <a:extLst>
              <a:ext uri="{FF2B5EF4-FFF2-40B4-BE49-F238E27FC236}">
                <a16:creationId xmlns:a16="http://schemas.microsoft.com/office/drawing/2014/main" id="{54EA06CB-AB51-9548-B6C3-FBFAB7FEB0C4}"/>
              </a:ext>
            </a:extLst>
          </p:cNvPr>
          <p:cNvCxnSpPr>
            <a:cxnSpLocks noChangeShapeType="1"/>
          </p:cNvCxnSpPr>
          <p:nvPr/>
        </p:nvCxnSpPr>
        <p:spPr bwMode="auto">
          <a:xfrm rot="10800000">
            <a:off x="6859857" y="1752600"/>
            <a:ext cx="1524000" cy="1588"/>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16400" name="Line 46">
            <a:extLst>
              <a:ext uri="{FF2B5EF4-FFF2-40B4-BE49-F238E27FC236}">
                <a16:creationId xmlns:a16="http://schemas.microsoft.com/office/drawing/2014/main" id="{A04FD1CD-F13E-3743-8B61-2541D216981C}"/>
              </a:ext>
            </a:extLst>
          </p:cNvPr>
          <p:cNvSpPr>
            <a:spLocks noChangeShapeType="1"/>
          </p:cNvSpPr>
          <p:nvPr/>
        </p:nvSpPr>
        <p:spPr bwMode="auto">
          <a:xfrm>
            <a:off x="6936057" y="1600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6401" name="Object 3">
            <a:extLst>
              <a:ext uri="{FF2B5EF4-FFF2-40B4-BE49-F238E27FC236}">
                <a16:creationId xmlns:a16="http://schemas.microsoft.com/office/drawing/2014/main" id="{D010C782-3F60-4348-8C4C-32C9BA3EBB75}"/>
              </a:ext>
            </a:extLst>
          </p:cNvPr>
          <p:cNvGraphicFramePr>
            <a:graphicFrameLocks noChangeAspect="1"/>
          </p:cNvGraphicFramePr>
          <p:nvPr/>
        </p:nvGraphicFramePr>
        <p:xfrm>
          <a:off x="6491557" y="971550"/>
          <a:ext cx="563563" cy="273050"/>
        </p:xfrm>
        <a:graphic>
          <a:graphicData uri="http://schemas.openxmlformats.org/presentationml/2006/ole">
            <mc:AlternateContent xmlns:mc="http://schemas.openxmlformats.org/markup-compatibility/2006">
              <mc:Choice xmlns:v="urn:schemas-microsoft-com:vml" Requires="v">
                <p:oleObj spid="_x0000_s61451" name="Equation" r:id="rId6" imgW="419100" imgH="203200" progId="Equation.DSMT4">
                  <p:embed/>
                </p:oleObj>
              </mc:Choice>
              <mc:Fallback>
                <p:oleObj name="Equation" r:id="rId6" imgW="419100" imgH="203200" progId="Equation.DSMT4">
                  <p:embed/>
                  <p:pic>
                    <p:nvPicPr>
                      <p:cNvPr id="16401" name="Object 3">
                        <a:extLst>
                          <a:ext uri="{FF2B5EF4-FFF2-40B4-BE49-F238E27FC236}">
                            <a16:creationId xmlns:a16="http://schemas.microsoft.com/office/drawing/2014/main" id="{D010C782-3F60-4348-8C4C-32C9BA3EB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1557" y="971550"/>
                        <a:ext cx="56356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402" name="Object 4">
            <a:extLst>
              <a:ext uri="{FF2B5EF4-FFF2-40B4-BE49-F238E27FC236}">
                <a16:creationId xmlns:a16="http://schemas.microsoft.com/office/drawing/2014/main" id="{D57D2EE6-9E55-0644-9476-F3702B43026B}"/>
              </a:ext>
            </a:extLst>
          </p:cNvPr>
          <p:cNvGraphicFramePr>
            <a:graphicFrameLocks noChangeAspect="1"/>
          </p:cNvGraphicFramePr>
          <p:nvPr/>
        </p:nvGraphicFramePr>
        <p:xfrm>
          <a:off x="6256607" y="1524000"/>
          <a:ext cx="627063" cy="244475"/>
        </p:xfrm>
        <a:graphic>
          <a:graphicData uri="http://schemas.openxmlformats.org/presentationml/2006/ole">
            <mc:AlternateContent xmlns:mc="http://schemas.openxmlformats.org/markup-compatibility/2006">
              <mc:Choice xmlns:v="urn:schemas-microsoft-com:vml" Requires="v">
                <p:oleObj spid="_x0000_s61452" name="Equation" r:id="rId8" imgW="520700" imgH="203200" progId="Equation.DSMT4">
                  <p:embed/>
                </p:oleObj>
              </mc:Choice>
              <mc:Fallback>
                <p:oleObj name="Equation" r:id="rId8" imgW="520700" imgH="203200" progId="Equation.DSMT4">
                  <p:embed/>
                  <p:pic>
                    <p:nvPicPr>
                      <p:cNvPr id="16402" name="Object 4">
                        <a:extLst>
                          <a:ext uri="{FF2B5EF4-FFF2-40B4-BE49-F238E27FC236}">
                            <a16:creationId xmlns:a16="http://schemas.microsoft.com/office/drawing/2014/main" id="{D57D2EE6-9E55-0644-9476-F3702B4302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6607" y="1524000"/>
                        <a:ext cx="62706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405" name="Text Box 19">
            <a:extLst>
              <a:ext uri="{FF2B5EF4-FFF2-40B4-BE49-F238E27FC236}">
                <a16:creationId xmlns:a16="http://schemas.microsoft.com/office/drawing/2014/main" id="{214B8B2F-6F47-F047-A3A1-1EC29CEDD25E}"/>
              </a:ext>
            </a:extLst>
          </p:cNvPr>
          <p:cNvSpPr txBox="1">
            <a:spLocks noChangeArrowheads="1"/>
          </p:cNvSpPr>
          <p:nvPr/>
        </p:nvSpPr>
        <p:spPr bwMode="auto">
          <a:xfrm>
            <a:off x="286971" y="326607"/>
            <a:ext cx="63621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Times New Roman" panose="02020603050405020304" pitchFamily="18" charset="0"/>
                <a:cs typeface="Times New Roman" panose="02020603050405020304" pitchFamily="18" charset="0"/>
              </a:rPr>
              <a:t>A 2100 kg pile driver drops from a height of 5 meters before striking a vertical I-beam.  It drives the beam 18 cm into the ground.  ASSUMING 3000 joules of energy was lost during the collision, use energy considerations to determine the average force the driver exerts on the beam.  (You may also assume that the change of the beam</a:t>
            </a:r>
            <a:r>
              <a:rPr lang="ja-JP" altLang="en-US" sz="1800">
                <a:latin typeface="Times New Roman" panose="02020603050405020304" pitchFamily="18" charset="0"/>
                <a:cs typeface="Times New Roman" panose="02020603050405020304" pitchFamily="18" charset="0"/>
              </a:rPr>
              <a:t>’</a:t>
            </a:r>
            <a:r>
              <a:rPr lang="en-US" altLang="ja-JP" sz="1800" dirty="0">
                <a:latin typeface="Times New Roman" panose="02020603050405020304" pitchFamily="18" charset="0"/>
                <a:cs typeface="Times New Roman" panose="02020603050405020304" pitchFamily="18" charset="0"/>
              </a:rPr>
              <a:t>s gravitational potential energy is negligible).</a:t>
            </a:r>
            <a:endParaRPr lang="en-US" altLang="en-US" sz="1800" dirty="0">
              <a:latin typeface="Times New Roman" panose="02020603050405020304" pitchFamily="18" charset="0"/>
              <a:cs typeface="Times New Roman" panose="02020603050405020304" pitchFamily="18" charset="0"/>
            </a:endParaRPr>
          </a:p>
        </p:txBody>
      </p:sp>
      <p:cxnSp>
        <p:nvCxnSpPr>
          <p:cNvPr id="16406" name="Straight Arrow Connector 2">
            <a:extLst>
              <a:ext uri="{FF2B5EF4-FFF2-40B4-BE49-F238E27FC236}">
                <a16:creationId xmlns:a16="http://schemas.microsoft.com/office/drawing/2014/main" id="{5C672457-B40B-1A41-8AD2-E1F1A09FD227}"/>
              </a:ext>
            </a:extLst>
          </p:cNvPr>
          <p:cNvCxnSpPr>
            <a:cxnSpLocks noChangeShapeType="1"/>
          </p:cNvCxnSpPr>
          <p:nvPr/>
        </p:nvCxnSpPr>
        <p:spPr bwMode="auto">
          <a:xfrm>
            <a:off x="7088457" y="685800"/>
            <a:ext cx="0" cy="91440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6967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8">
            <a:extLst>
              <a:ext uri="{FF2B5EF4-FFF2-40B4-BE49-F238E27FC236}">
                <a16:creationId xmlns:a16="http://schemas.microsoft.com/office/drawing/2014/main" id="{20403DC7-D760-4C41-A190-5693A6939F63}"/>
              </a:ext>
            </a:extLst>
          </p:cNvPr>
          <p:cNvSpPr>
            <a:spLocks noChangeArrowheads="1"/>
          </p:cNvSpPr>
          <p:nvPr/>
        </p:nvSpPr>
        <p:spPr bwMode="auto">
          <a:xfrm>
            <a:off x="1295400" y="2667000"/>
            <a:ext cx="16764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34" name="Text Box 19">
            <a:extLst>
              <a:ext uri="{FF2B5EF4-FFF2-40B4-BE49-F238E27FC236}">
                <a16:creationId xmlns:a16="http://schemas.microsoft.com/office/drawing/2014/main" id="{4B13B4DB-490C-6F43-87BD-256EDFB9A544}"/>
              </a:ext>
            </a:extLst>
          </p:cNvPr>
          <p:cNvSpPr txBox="1">
            <a:spLocks noChangeArrowheads="1"/>
          </p:cNvSpPr>
          <p:nvPr/>
        </p:nvSpPr>
        <p:spPr bwMode="auto">
          <a:xfrm>
            <a:off x="307975" y="1468437"/>
            <a:ext cx="556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latin typeface="Times New Roman" panose="02020603050405020304" pitchFamily="18" charset="0"/>
                <a:cs typeface="Times New Roman" panose="02020603050405020304" pitchFamily="18" charset="0"/>
              </a:rPr>
              <a:t>Putting in the numbers in we get:</a:t>
            </a:r>
          </a:p>
        </p:txBody>
      </p:sp>
      <p:sp>
        <p:nvSpPr>
          <p:cNvPr id="18435" name="Rectangle 15">
            <a:extLst>
              <a:ext uri="{FF2B5EF4-FFF2-40B4-BE49-F238E27FC236}">
                <a16:creationId xmlns:a16="http://schemas.microsoft.com/office/drawing/2014/main" id="{2C6D78C8-E996-2949-A86A-76C818AA63FD}"/>
              </a:ext>
            </a:extLst>
          </p:cNvPr>
          <p:cNvSpPr>
            <a:spLocks noChangeArrowheads="1"/>
          </p:cNvSpPr>
          <p:nvPr/>
        </p:nvSpPr>
        <p:spPr bwMode="auto">
          <a:xfrm>
            <a:off x="0" y="0"/>
            <a:ext cx="9144000" cy="68580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36" name="TextBox 16">
            <a:extLst>
              <a:ext uri="{FF2B5EF4-FFF2-40B4-BE49-F238E27FC236}">
                <a16:creationId xmlns:a16="http://schemas.microsoft.com/office/drawing/2014/main" id="{F7ED2494-0C93-6248-9864-EE074DB1E2B0}"/>
              </a:ext>
            </a:extLst>
          </p:cNvPr>
          <p:cNvSpPr txBox="1">
            <a:spLocks noChangeArrowheads="1"/>
          </p:cNvSpPr>
          <p:nvPr/>
        </p:nvSpPr>
        <p:spPr bwMode="auto">
          <a:xfrm>
            <a:off x="8704263" y="6477000"/>
            <a:ext cx="36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t>3.)</a:t>
            </a:r>
          </a:p>
        </p:txBody>
      </p:sp>
      <p:sp>
        <p:nvSpPr>
          <p:cNvPr id="18438" name="Line 41">
            <a:extLst>
              <a:ext uri="{FF2B5EF4-FFF2-40B4-BE49-F238E27FC236}">
                <a16:creationId xmlns:a16="http://schemas.microsoft.com/office/drawing/2014/main" id="{65D1793F-5BB1-1B42-898D-53D042709F08}"/>
              </a:ext>
            </a:extLst>
          </p:cNvPr>
          <p:cNvSpPr>
            <a:spLocks noChangeShapeType="1"/>
          </p:cNvSpPr>
          <p:nvPr/>
        </p:nvSpPr>
        <p:spPr bwMode="auto">
          <a:xfrm>
            <a:off x="6781800" y="220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 name="Rectangle 42">
            <a:extLst>
              <a:ext uri="{FF2B5EF4-FFF2-40B4-BE49-F238E27FC236}">
                <a16:creationId xmlns:a16="http://schemas.microsoft.com/office/drawing/2014/main" id="{47B8A8D8-DA72-5142-9CC9-CBCC4CDF5EA3}"/>
              </a:ext>
            </a:extLst>
          </p:cNvPr>
          <p:cNvSpPr>
            <a:spLocks noChangeArrowheads="1"/>
          </p:cNvSpPr>
          <p:nvPr/>
        </p:nvSpPr>
        <p:spPr bwMode="auto">
          <a:xfrm>
            <a:off x="7162800" y="1600200"/>
            <a:ext cx="152400" cy="1828800"/>
          </a:xfrm>
          <a:prstGeom prst="rect">
            <a:avLst/>
          </a:prstGeom>
          <a:solidFill>
            <a:srgbClr val="3366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8440" name="AutoShape 44">
            <a:extLst>
              <a:ext uri="{FF2B5EF4-FFF2-40B4-BE49-F238E27FC236}">
                <a16:creationId xmlns:a16="http://schemas.microsoft.com/office/drawing/2014/main" id="{8AA8F0DD-3C79-AE4F-9674-660AE72C982F}"/>
              </a:ext>
            </a:extLst>
          </p:cNvPr>
          <p:cNvSpPr>
            <a:spLocks noChangeArrowheads="1"/>
          </p:cNvSpPr>
          <p:nvPr/>
        </p:nvSpPr>
        <p:spPr bwMode="auto">
          <a:xfrm rot="5400000">
            <a:off x="6972300" y="342900"/>
            <a:ext cx="457200" cy="228600"/>
          </a:xfrm>
          <a:prstGeom prst="flowChartDelay">
            <a:avLst/>
          </a:prstGeom>
          <a:solidFill>
            <a:srgbClr val="3366FF"/>
          </a:solidFill>
          <a:ln w="12700">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442" name="Text Box 48">
            <a:extLst>
              <a:ext uri="{FF2B5EF4-FFF2-40B4-BE49-F238E27FC236}">
                <a16:creationId xmlns:a16="http://schemas.microsoft.com/office/drawing/2014/main" id="{A27DE981-F360-3D48-A11B-F2003C3FAD96}"/>
              </a:ext>
            </a:extLst>
          </p:cNvPr>
          <p:cNvSpPr txBox="1">
            <a:spLocks noChangeArrowheads="1"/>
          </p:cNvSpPr>
          <p:nvPr/>
        </p:nvSpPr>
        <p:spPr bwMode="auto">
          <a:xfrm>
            <a:off x="8380413" y="20574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ground</a:t>
            </a:r>
          </a:p>
        </p:txBody>
      </p:sp>
      <p:sp>
        <p:nvSpPr>
          <p:cNvPr id="18443" name="Text Box 50">
            <a:extLst>
              <a:ext uri="{FF2B5EF4-FFF2-40B4-BE49-F238E27FC236}">
                <a16:creationId xmlns:a16="http://schemas.microsoft.com/office/drawing/2014/main" id="{06001E23-DDF1-6547-B82D-568DFF74C4E0}"/>
              </a:ext>
            </a:extLst>
          </p:cNvPr>
          <p:cNvSpPr txBox="1">
            <a:spLocks noChangeArrowheads="1"/>
          </p:cNvSpPr>
          <p:nvPr/>
        </p:nvSpPr>
        <p:spPr bwMode="auto">
          <a:xfrm>
            <a:off x="8305800" y="1600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y=0</a:t>
            </a:r>
          </a:p>
        </p:txBody>
      </p:sp>
      <p:sp>
        <p:nvSpPr>
          <p:cNvPr id="18444" name="Rectangle 42">
            <a:extLst>
              <a:ext uri="{FF2B5EF4-FFF2-40B4-BE49-F238E27FC236}">
                <a16:creationId xmlns:a16="http://schemas.microsoft.com/office/drawing/2014/main" id="{D3D70E53-E39C-6047-9C48-064A71BE9218}"/>
              </a:ext>
            </a:extLst>
          </p:cNvPr>
          <p:cNvSpPr>
            <a:spLocks noChangeArrowheads="1"/>
          </p:cNvSpPr>
          <p:nvPr/>
        </p:nvSpPr>
        <p:spPr bwMode="auto">
          <a:xfrm>
            <a:off x="7848600" y="1752600"/>
            <a:ext cx="152400" cy="1828800"/>
          </a:xfrm>
          <a:prstGeom prst="rect">
            <a:avLst/>
          </a:prstGeom>
          <a:solidFill>
            <a:srgbClr val="FF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18445" name="AutoShape 44">
            <a:extLst>
              <a:ext uri="{FF2B5EF4-FFF2-40B4-BE49-F238E27FC236}">
                <a16:creationId xmlns:a16="http://schemas.microsoft.com/office/drawing/2014/main" id="{353A50A6-8B02-2C46-AAE1-4424C41A5553}"/>
              </a:ext>
            </a:extLst>
          </p:cNvPr>
          <p:cNvSpPr>
            <a:spLocks noChangeArrowheads="1"/>
          </p:cNvSpPr>
          <p:nvPr/>
        </p:nvSpPr>
        <p:spPr bwMode="auto">
          <a:xfrm rot="5400000">
            <a:off x="7658100" y="1409700"/>
            <a:ext cx="457200" cy="228600"/>
          </a:xfrm>
          <a:prstGeom prst="flowChartDelay">
            <a:avLst/>
          </a:prstGeom>
          <a:solidFill>
            <a:srgbClr val="FF0000"/>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cxnSp>
        <p:nvCxnSpPr>
          <p:cNvPr id="18446" name="Straight Connector 26">
            <a:extLst>
              <a:ext uri="{FF2B5EF4-FFF2-40B4-BE49-F238E27FC236}">
                <a16:creationId xmlns:a16="http://schemas.microsoft.com/office/drawing/2014/main" id="{A6B3BCC3-AA21-A743-82A9-7FA5390C0A90}"/>
              </a:ext>
            </a:extLst>
          </p:cNvPr>
          <p:cNvCxnSpPr>
            <a:cxnSpLocks noChangeShapeType="1"/>
            <a:stCxn id="18443" idx="1"/>
          </p:cNvCxnSpPr>
          <p:nvPr/>
        </p:nvCxnSpPr>
        <p:spPr bwMode="auto">
          <a:xfrm rot="10800000">
            <a:off x="6781800" y="1752600"/>
            <a:ext cx="1524000" cy="1588"/>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sp>
        <p:nvSpPr>
          <p:cNvPr id="18447" name="Line 46">
            <a:extLst>
              <a:ext uri="{FF2B5EF4-FFF2-40B4-BE49-F238E27FC236}">
                <a16:creationId xmlns:a16="http://schemas.microsoft.com/office/drawing/2014/main" id="{7348A680-422E-C540-88B1-90CAB45E54C0}"/>
              </a:ext>
            </a:extLst>
          </p:cNvPr>
          <p:cNvSpPr>
            <a:spLocks noChangeShapeType="1"/>
          </p:cNvSpPr>
          <p:nvPr/>
        </p:nvSpPr>
        <p:spPr bwMode="auto">
          <a:xfrm>
            <a:off x="6858000" y="1600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8448" name="Object 4">
            <a:extLst>
              <a:ext uri="{FF2B5EF4-FFF2-40B4-BE49-F238E27FC236}">
                <a16:creationId xmlns:a16="http://schemas.microsoft.com/office/drawing/2014/main" id="{A72469DA-6F02-8344-899B-6DDE38296C37}"/>
              </a:ext>
            </a:extLst>
          </p:cNvPr>
          <p:cNvGraphicFramePr>
            <a:graphicFrameLocks noChangeAspect="1"/>
          </p:cNvGraphicFramePr>
          <p:nvPr/>
        </p:nvGraphicFramePr>
        <p:xfrm>
          <a:off x="6178550" y="1524000"/>
          <a:ext cx="627063" cy="244475"/>
        </p:xfrm>
        <a:graphic>
          <a:graphicData uri="http://schemas.openxmlformats.org/presentationml/2006/ole">
            <mc:AlternateContent xmlns:mc="http://schemas.openxmlformats.org/markup-compatibility/2006">
              <mc:Choice xmlns:v="urn:schemas-microsoft-com:vml" Requires="v">
                <p:oleObj spid="_x0000_s62474" name="Equation" r:id="rId4" imgW="520700" imgH="203200" progId="Equation.DSMT4">
                  <p:embed/>
                </p:oleObj>
              </mc:Choice>
              <mc:Fallback>
                <p:oleObj name="Equation" r:id="rId4" imgW="520700" imgH="203200" progId="Equation.DSMT4">
                  <p:embed/>
                  <p:pic>
                    <p:nvPicPr>
                      <p:cNvPr id="18448" name="Object 4">
                        <a:extLst>
                          <a:ext uri="{FF2B5EF4-FFF2-40B4-BE49-F238E27FC236}">
                            <a16:creationId xmlns:a16="http://schemas.microsoft.com/office/drawing/2014/main" id="{A72469DA-6F02-8344-899B-6DDE38296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550" y="1524000"/>
                        <a:ext cx="627063"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cxnSp>
        <p:nvCxnSpPr>
          <p:cNvPr id="18449" name="Straight Arrow Connector 20">
            <a:extLst>
              <a:ext uri="{FF2B5EF4-FFF2-40B4-BE49-F238E27FC236}">
                <a16:creationId xmlns:a16="http://schemas.microsoft.com/office/drawing/2014/main" id="{4C19F3B0-F60D-474B-B7EC-E6C6352F0AE5}"/>
              </a:ext>
            </a:extLst>
          </p:cNvPr>
          <p:cNvCxnSpPr>
            <a:cxnSpLocks noChangeShapeType="1"/>
          </p:cNvCxnSpPr>
          <p:nvPr/>
        </p:nvCxnSpPr>
        <p:spPr bwMode="auto">
          <a:xfrm>
            <a:off x="7010400" y="685800"/>
            <a:ext cx="0" cy="91440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aphicFrame>
        <p:nvGraphicFramePr>
          <p:cNvPr id="18450" name="Object 3">
            <a:extLst>
              <a:ext uri="{FF2B5EF4-FFF2-40B4-BE49-F238E27FC236}">
                <a16:creationId xmlns:a16="http://schemas.microsoft.com/office/drawing/2014/main" id="{5E73DDEF-EC26-4543-BDCA-1DF641D84985}"/>
              </a:ext>
            </a:extLst>
          </p:cNvPr>
          <p:cNvGraphicFramePr>
            <a:graphicFrameLocks noChangeAspect="1"/>
          </p:cNvGraphicFramePr>
          <p:nvPr/>
        </p:nvGraphicFramePr>
        <p:xfrm>
          <a:off x="6413500" y="971550"/>
          <a:ext cx="563563" cy="273050"/>
        </p:xfrm>
        <a:graphic>
          <a:graphicData uri="http://schemas.openxmlformats.org/presentationml/2006/ole">
            <mc:AlternateContent xmlns:mc="http://schemas.openxmlformats.org/markup-compatibility/2006">
              <mc:Choice xmlns:v="urn:schemas-microsoft-com:vml" Requires="v">
                <p:oleObj spid="_x0000_s62475" name="Equation" r:id="rId6" imgW="419100" imgH="203200" progId="Equation.DSMT4">
                  <p:embed/>
                </p:oleObj>
              </mc:Choice>
              <mc:Fallback>
                <p:oleObj name="Equation" r:id="rId6" imgW="419100" imgH="203200" progId="Equation.DSMT4">
                  <p:embed/>
                  <p:pic>
                    <p:nvPicPr>
                      <p:cNvPr id="18450" name="Object 3">
                        <a:extLst>
                          <a:ext uri="{FF2B5EF4-FFF2-40B4-BE49-F238E27FC236}">
                            <a16:creationId xmlns:a16="http://schemas.microsoft.com/office/drawing/2014/main" id="{5E73DDEF-EC26-4543-BDCA-1DF641D849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3500" y="971550"/>
                        <a:ext cx="563563"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0" name="Object 2">
            <a:extLst>
              <a:ext uri="{FF2B5EF4-FFF2-40B4-BE49-F238E27FC236}">
                <a16:creationId xmlns:a16="http://schemas.microsoft.com/office/drawing/2014/main" id="{D6CAEEB3-2BF7-2749-ACD4-2CA62D7FCCE6}"/>
              </a:ext>
            </a:extLst>
          </p:cNvPr>
          <p:cNvGraphicFramePr>
            <a:graphicFrameLocks noChangeAspect="1"/>
          </p:cNvGraphicFramePr>
          <p:nvPr/>
        </p:nvGraphicFramePr>
        <p:xfrm>
          <a:off x="166803" y="2449513"/>
          <a:ext cx="6840538" cy="1781175"/>
        </p:xfrm>
        <a:graphic>
          <a:graphicData uri="http://schemas.openxmlformats.org/presentationml/2006/ole">
            <mc:AlternateContent xmlns:mc="http://schemas.openxmlformats.org/markup-compatibility/2006">
              <mc:Choice xmlns:v="urn:schemas-microsoft-com:vml" Requires="v">
                <p:oleObj spid="_x0000_s62476" name="Equation" r:id="rId8" imgW="4102100" imgH="1066800" progId="Equation.DSMT4">
                  <p:embed/>
                </p:oleObj>
              </mc:Choice>
              <mc:Fallback>
                <p:oleObj name="Equation" r:id="rId8" imgW="4102100" imgH="1066800" progId="Equation.DSMT4">
                  <p:embed/>
                  <p:pic>
                    <p:nvPicPr>
                      <p:cNvPr id="20" name="Object 2">
                        <a:extLst>
                          <a:ext uri="{FF2B5EF4-FFF2-40B4-BE49-F238E27FC236}">
                            <a16:creationId xmlns:a16="http://schemas.microsoft.com/office/drawing/2014/main" id="{D6CAEEB3-2BF7-2749-ACD4-2CA62D7FCCE6}"/>
                          </a:ext>
                        </a:extLst>
                      </p:cNvPr>
                      <p:cNvPicPr>
                        <a:picLocks noChangeAspect="1" noChangeArrowheads="1"/>
                      </p:cNvPicPr>
                      <p:nvPr/>
                    </p:nvPicPr>
                    <p:blipFill>
                      <a:blip r:embed="rId9"/>
                      <a:srcRect/>
                      <a:stretch>
                        <a:fillRect/>
                      </a:stretch>
                    </p:blipFill>
                    <p:spPr bwMode="auto">
                      <a:xfrm>
                        <a:off x="166803" y="2449513"/>
                        <a:ext cx="6840538" cy="1781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138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PE, aka U</a:t>
            </a:r>
          </a:p>
        </p:txBody>
      </p:sp>
      <p:sp>
        <p:nvSpPr>
          <p:cNvPr id="3" name="Content Placeholder 2"/>
          <p:cNvSpPr>
            <a:spLocks noGrp="1"/>
          </p:cNvSpPr>
          <p:nvPr>
            <p:ph idx="1"/>
          </p:nvPr>
        </p:nvSpPr>
        <p:spPr/>
        <p:txBody>
          <a:bodyPr/>
          <a:lstStyle/>
          <a:p>
            <a:r>
              <a:rPr lang="en-US" dirty="0"/>
              <a:t>  From these examples (and many others like them) we can see that the work done by gravity as an object moves between heights is </a:t>
            </a:r>
            <a:r>
              <a:rPr lang="en-US" b="1" dirty="0"/>
              <a:t>independent of the path taken</a:t>
            </a:r>
            <a:r>
              <a:rPr lang="en-US" dirty="0"/>
              <a:t>.</a:t>
            </a:r>
          </a:p>
          <a:p>
            <a:pPr lvl="1"/>
            <a:r>
              <a:rPr lang="en-US" dirty="0"/>
              <a:t>That is, work done by gravity only cares about the starting and ending points and the height differential between them.</a:t>
            </a:r>
          </a:p>
          <a:p>
            <a:pPr lvl="1"/>
            <a:r>
              <a:rPr lang="en-US" dirty="0"/>
              <a:t>This makes gravity a </a:t>
            </a:r>
            <a:r>
              <a:rPr lang="en-US" b="1" dirty="0"/>
              <a:t>conservative force</a:t>
            </a:r>
            <a:endParaRPr lang="en-US" dirty="0"/>
          </a:p>
          <a:p>
            <a:pPr lvl="2"/>
            <a:r>
              <a:rPr lang="en-US" dirty="0"/>
              <a:t>Path independent</a:t>
            </a:r>
          </a:p>
          <a:p>
            <a:pPr lvl="2"/>
            <a:r>
              <a:rPr lang="en-US" dirty="0"/>
              <a:t>Energy is turned into another form within the system</a:t>
            </a:r>
          </a:p>
          <a:p>
            <a:pPr lvl="2"/>
            <a:endParaRPr lang="en-US" dirty="0"/>
          </a:p>
          <a:p>
            <a:r>
              <a:rPr lang="en-US" dirty="0"/>
              <a:t>  This leads us to the idea of </a:t>
            </a:r>
            <a:r>
              <a:rPr lang="en-US" b="1" dirty="0"/>
              <a:t>gravitational potential energy, U</a:t>
            </a:r>
            <a:endParaRPr lang="en-US" dirty="0"/>
          </a:p>
          <a:p>
            <a:pPr lvl="1"/>
            <a:r>
              <a:rPr lang="en-US" dirty="0"/>
              <a:t>Near the Earth’s surface, the gravitational potential energy of any object of mass </a:t>
            </a:r>
            <a:r>
              <a:rPr lang="en-US" i="1" dirty="0"/>
              <a:t>m</a:t>
            </a:r>
            <a:r>
              <a:rPr lang="en-US" dirty="0"/>
              <a:t> at a height </a:t>
            </a:r>
            <a:r>
              <a:rPr lang="en-US" i="1" dirty="0"/>
              <a:t>y</a:t>
            </a:r>
            <a:r>
              <a:rPr lang="en-US" dirty="0"/>
              <a:t> above a reference point can be found by:</a:t>
            </a:r>
          </a:p>
        </p:txBody>
      </p:sp>
      <mc:AlternateContent xmlns:mc="http://schemas.openxmlformats.org/markup-compatibility/2006" xmlns:a14="http://schemas.microsoft.com/office/drawing/2010/main">
        <mc:Choice Requires="a14">
          <p:sp>
            <p:nvSpPr>
              <p:cNvPr id="4" name="TextBox 3"/>
              <p:cNvSpPr txBox="1"/>
              <p:nvPr/>
            </p:nvSpPr>
            <p:spPr>
              <a:xfrm>
                <a:off x="3911600" y="4495800"/>
                <a:ext cx="9862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𝑈</m:t>
                      </m:r>
                      <m:r>
                        <a:rPr lang="en-US" b="0" i="1" smtClean="0">
                          <a:latin typeface="Cambria Math" charset="0"/>
                        </a:rPr>
                        <m:t>=</m:t>
                      </m:r>
                      <m:r>
                        <a:rPr lang="en-US" b="0" i="1" smtClean="0">
                          <a:latin typeface="Cambria Math" charset="0"/>
                        </a:rPr>
                        <m:t>𝑚𝑔𝑦</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911600" y="4495800"/>
                <a:ext cx="986296" cy="276999"/>
              </a:xfrm>
              <a:prstGeom prst="rect">
                <a:avLst/>
              </a:prstGeom>
              <a:blipFill>
                <a:blip r:embed="rId2"/>
                <a:stretch>
                  <a:fillRect l="-3797" r="-3797" b="-26087"/>
                </a:stretch>
              </a:blipFill>
            </p:spPr>
            <p:txBody>
              <a:bodyPr/>
              <a:lstStyle/>
              <a:p>
                <a:r>
                  <a:rPr lang="en-US">
                    <a:noFill/>
                  </a:rPr>
                  <a:t> </a:t>
                </a:r>
              </a:p>
            </p:txBody>
          </p:sp>
        </mc:Fallback>
      </mc:AlternateContent>
    </p:spTree>
    <p:extLst>
      <p:ext uri="{BB962C8B-B14F-4D97-AF65-F5344CB8AC3E}">
        <p14:creationId xmlns:p14="http://schemas.microsoft.com/office/powerpoint/2010/main" val="104555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PE</a:t>
            </a:r>
          </a:p>
        </p:txBody>
      </p:sp>
      <p:sp>
        <p:nvSpPr>
          <p:cNvPr id="3" name="Content Placeholder 2"/>
          <p:cNvSpPr>
            <a:spLocks noGrp="1"/>
          </p:cNvSpPr>
          <p:nvPr>
            <p:ph idx="1"/>
          </p:nvPr>
        </p:nvSpPr>
        <p:spPr/>
        <p:txBody>
          <a:bodyPr/>
          <a:lstStyle/>
          <a:p>
            <a:r>
              <a:rPr lang="en-US" dirty="0"/>
              <a:t>  </a:t>
            </a:r>
            <a:r>
              <a:rPr lang="en-US" u="sng" dirty="0"/>
              <a:t>You</a:t>
            </a:r>
            <a:r>
              <a:rPr lang="en-US" dirty="0"/>
              <a:t> get to decide where y = 0 is!</a:t>
            </a:r>
          </a:p>
          <a:p>
            <a:pPr lvl="1"/>
            <a:r>
              <a:rPr lang="en-US" dirty="0"/>
              <a:t>Depending on the problem, it might be the ground, a table, the lowest point the object reaches, the highest point, whatever.</a:t>
            </a:r>
          </a:p>
          <a:p>
            <a:pPr lvl="1"/>
            <a:r>
              <a:rPr lang="en-US" dirty="0"/>
              <a:t>It doesn’t matter where y = 0 is </a:t>
            </a:r>
            <a:r>
              <a:rPr lang="en-US" u="sng" dirty="0"/>
              <a:t>as long as</a:t>
            </a:r>
            <a:r>
              <a:rPr lang="en-US" dirty="0"/>
              <a:t> you indicate where it is, and you keep it consistent. It’s the </a:t>
            </a:r>
            <a:r>
              <a:rPr lang="en-US" u="sng" dirty="0"/>
              <a:t>change</a:t>
            </a:r>
            <a:r>
              <a:rPr lang="en-US" dirty="0"/>
              <a:t> of position that’s important.</a:t>
            </a:r>
          </a:p>
          <a:p>
            <a:pPr lvl="1"/>
            <a:endParaRPr lang="en-US" dirty="0"/>
          </a:p>
          <a:p>
            <a:r>
              <a:rPr lang="en-US" dirty="0"/>
              <a:t>  Gravitational PE is also measured in Joules, just like kinetic energy and work.</a:t>
            </a:r>
          </a:p>
          <a:p>
            <a:r>
              <a:rPr lang="en-US" dirty="0"/>
              <a:t>  Gravitational PE can turn into kinetic energy and vice versa without being “lost” </a:t>
            </a:r>
            <a:r>
              <a:rPr lang="mr-IN" dirty="0"/>
              <a:t>–</a:t>
            </a:r>
            <a:r>
              <a:rPr lang="en-US" dirty="0"/>
              <a:t> as long as there are no outside forces doing work. This is part of being a conservative force.</a:t>
            </a:r>
          </a:p>
        </p:txBody>
      </p:sp>
    </p:spTree>
    <p:extLst>
      <p:ext uri="{BB962C8B-B14F-4D97-AF65-F5344CB8AC3E}">
        <p14:creationId xmlns:p14="http://schemas.microsoft.com/office/powerpoint/2010/main" val="367247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8"/>
            <a:ext cx="8229600" cy="763125"/>
          </a:xfrm>
        </p:spPr>
        <p:txBody>
          <a:bodyPr/>
          <a:lstStyle/>
          <a:p>
            <a:r>
              <a:rPr lang="en-US" dirty="0"/>
              <a:t>The Gods Must be Crazy. . . </a:t>
            </a:r>
          </a:p>
        </p:txBody>
      </p:sp>
      <p:grpSp>
        <p:nvGrpSpPr>
          <p:cNvPr id="6" name="Group 5">
            <a:extLst>
              <a:ext uri="{FF2B5EF4-FFF2-40B4-BE49-F238E27FC236}">
                <a16:creationId xmlns:a16="http://schemas.microsoft.com/office/drawing/2014/main" id="{E13E2BE3-C94A-3E49-9432-879A9499F699}"/>
              </a:ext>
            </a:extLst>
          </p:cNvPr>
          <p:cNvGrpSpPr/>
          <p:nvPr/>
        </p:nvGrpSpPr>
        <p:grpSpPr>
          <a:xfrm>
            <a:off x="292100" y="1786795"/>
            <a:ext cx="8851900" cy="3493357"/>
            <a:chOff x="292100" y="1586643"/>
            <a:chExt cx="8851900" cy="3493357"/>
          </a:xfrm>
        </p:grpSpPr>
        <p:grpSp>
          <p:nvGrpSpPr>
            <p:cNvPr id="13" name="Group 12">
              <a:extLst>
                <a:ext uri="{FF2B5EF4-FFF2-40B4-BE49-F238E27FC236}">
                  <a16:creationId xmlns:a16="http://schemas.microsoft.com/office/drawing/2014/main" id="{A7F9A4B8-D621-294A-AE0A-4BBBF2819A8C}"/>
                </a:ext>
              </a:extLst>
            </p:cNvPr>
            <p:cNvGrpSpPr/>
            <p:nvPr/>
          </p:nvGrpSpPr>
          <p:grpSpPr>
            <a:xfrm>
              <a:off x="965200" y="2114008"/>
              <a:ext cx="1326394" cy="717008"/>
              <a:chOff x="4508500" y="2565400"/>
              <a:chExt cx="2278894" cy="1231900"/>
            </a:xfrm>
          </p:grpSpPr>
          <p:sp>
            <p:nvSpPr>
              <p:cNvPr id="9" name="Freeform 8">
                <a:extLst>
                  <a:ext uri="{FF2B5EF4-FFF2-40B4-BE49-F238E27FC236}">
                    <a16:creationId xmlns:a16="http://schemas.microsoft.com/office/drawing/2014/main" id="{9F5006FD-799D-724E-BAAA-9F63E42667DB}"/>
                  </a:ext>
                </a:extLst>
              </p:cNvPr>
              <p:cNvSpPr/>
              <p:nvPr/>
            </p:nvSpPr>
            <p:spPr>
              <a:xfrm>
                <a:off x="4508500" y="2565400"/>
                <a:ext cx="2278894" cy="1231900"/>
              </a:xfrm>
              <a:custGeom>
                <a:avLst/>
                <a:gdLst>
                  <a:gd name="connsiteX0" fmla="*/ 177800 w 2278894"/>
                  <a:gd name="connsiteY0" fmla="*/ 1193800 h 1231900"/>
                  <a:gd name="connsiteX1" fmla="*/ 152400 w 2278894"/>
                  <a:gd name="connsiteY1" fmla="*/ 1092200 h 1231900"/>
                  <a:gd name="connsiteX2" fmla="*/ 127000 w 2278894"/>
                  <a:gd name="connsiteY2" fmla="*/ 1003300 h 1231900"/>
                  <a:gd name="connsiteX3" fmla="*/ 101600 w 2278894"/>
                  <a:gd name="connsiteY3" fmla="*/ 965200 h 1231900"/>
                  <a:gd name="connsiteX4" fmla="*/ 88900 w 2278894"/>
                  <a:gd name="connsiteY4" fmla="*/ 927100 h 1231900"/>
                  <a:gd name="connsiteX5" fmla="*/ 63500 w 2278894"/>
                  <a:gd name="connsiteY5" fmla="*/ 889000 h 1231900"/>
                  <a:gd name="connsiteX6" fmla="*/ 25400 w 2278894"/>
                  <a:gd name="connsiteY6" fmla="*/ 762000 h 1231900"/>
                  <a:gd name="connsiteX7" fmla="*/ 0 w 2278894"/>
                  <a:gd name="connsiteY7" fmla="*/ 685800 h 1231900"/>
                  <a:gd name="connsiteX8" fmla="*/ 12700 w 2278894"/>
                  <a:gd name="connsiteY8" fmla="*/ 558800 h 1231900"/>
                  <a:gd name="connsiteX9" fmla="*/ 76200 w 2278894"/>
                  <a:gd name="connsiteY9" fmla="*/ 533400 h 1231900"/>
                  <a:gd name="connsiteX10" fmla="*/ 152400 w 2278894"/>
                  <a:gd name="connsiteY10" fmla="*/ 596900 h 1231900"/>
                  <a:gd name="connsiteX11" fmla="*/ 177800 w 2278894"/>
                  <a:gd name="connsiteY11" fmla="*/ 635000 h 1231900"/>
                  <a:gd name="connsiteX12" fmla="*/ 215900 w 2278894"/>
                  <a:gd name="connsiteY12" fmla="*/ 660400 h 1231900"/>
                  <a:gd name="connsiteX13" fmla="*/ 241300 w 2278894"/>
                  <a:gd name="connsiteY13" fmla="*/ 698500 h 1231900"/>
                  <a:gd name="connsiteX14" fmla="*/ 279400 w 2278894"/>
                  <a:gd name="connsiteY14" fmla="*/ 723900 h 1231900"/>
                  <a:gd name="connsiteX15" fmla="*/ 292100 w 2278894"/>
                  <a:gd name="connsiteY15" fmla="*/ 762000 h 1231900"/>
                  <a:gd name="connsiteX16" fmla="*/ 381000 w 2278894"/>
                  <a:gd name="connsiteY16" fmla="*/ 863600 h 1231900"/>
                  <a:gd name="connsiteX17" fmla="*/ 419100 w 2278894"/>
                  <a:gd name="connsiteY17" fmla="*/ 876300 h 1231900"/>
                  <a:gd name="connsiteX18" fmla="*/ 469900 w 2278894"/>
                  <a:gd name="connsiteY18" fmla="*/ 889000 h 1231900"/>
                  <a:gd name="connsiteX19" fmla="*/ 622300 w 2278894"/>
                  <a:gd name="connsiteY19" fmla="*/ 863600 h 1231900"/>
                  <a:gd name="connsiteX20" fmla="*/ 736600 w 2278894"/>
                  <a:gd name="connsiteY20" fmla="*/ 800100 h 1231900"/>
                  <a:gd name="connsiteX21" fmla="*/ 800100 w 2278894"/>
                  <a:gd name="connsiteY21" fmla="*/ 749300 h 1231900"/>
                  <a:gd name="connsiteX22" fmla="*/ 914400 w 2278894"/>
                  <a:gd name="connsiteY22" fmla="*/ 673100 h 1231900"/>
                  <a:gd name="connsiteX23" fmla="*/ 952500 w 2278894"/>
                  <a:gd name="connsiteY23" fmla="*/ 647700 h 1231900"/>
                  <a:gd name="connsiteX24" fmla="*/ 990600 w 2278894"/>
                  <a:gd name="connsiteY24" fmla="*/ 635000 h 1231900"/>
                  <a:gd name="connsiteX25" fmla="*/ 1143000 w 2278894"/>
                  <a:gd name="connsiteY25" fmla="*/ 508000 h 1231900"/>
                  <a:gd name="connsiteX26" fmla="*/ 1181100 w 2278894"/>
                  <a:gd name="connsiteY26" fmla="*/ 482600 h 1231900"/>
                  <a:gd name="connsiteX27" fmla="*/ 1219200 w 2278894"/>
                  <a:gd name="connsiteY27" fmla="*/ 469900 h 1231900"/>
                  <a:gd name="connsiteX28" fmla="*/ 1295400 w 2278894"/>
                  <a:gd name="connsiteY28" fmla="*/ 419100 h 1231900"/>
                  <a:gd name="connsiteX29" fmla="*/ 1371600 w 2278894"/>
                  <a:gd name="connsiteY29" fmla="*/ 393700 h 1231900"/>
                  <a:gd name="connsiteX30" fmla="*/ 1409700 w 2278894"/>
                  <a:gd name="connsiteY30" fmla="*/ 368300 h 1231900"/>
                  <a:gd name="connsiteX31" fmla="*/ 1485900 w 2278894"/>
                  <a:gd name="connsiteY31" fmla="*/ 342900 h 1231900"/>
                  <a:gd name="connsiteX32" fmla="*/ 1524000 w 2278894"/>
                  <a:gd name="connsiteY32" fmla="*/ 317500 h 1231900"/>
                  <a:gd name="connsiteX33" fmla="*/ 1562100 w 2278894"/>
                  <a:gd name="connsiteY33" fmla="*/ 304800 h 1231900"/>
                  <a:gd name="connsiteX34" fmla="*/ 1676400 w 2278894"/>
                  <a:gd name="connsiteY34" fmla="*/ 228600 h 1231900"/>
                  <a:gd name="connsiteX35" fmla="*/ 1714500 w 2278894"/>
                  <a:gd name="connsiteY35" fmla="*/ 203200 h 1231900"/>
                  <a:gd name="connsiteX36" fmla="*/ 1752600 w 2278894"/>
                  <a:gd name="connsiteY36" fmla="*/ 190500 h 1231900"/>
                  <a:gd name="connsiteX37" fmla="*/ 1828800 w 2278894"/>
                  <a:gd name="connsiteY37" fmla="*/ 139700 h 1231900"/>
                  <a:gd name="connsiteX38" fmla="*/ 1866900 w 2278894"/>
                  <a:gd name="connsiteY38" fmla="*/ 114300 h 1231900"/>
                  <a:gd name="connsiteX39" fmla="*/ 1981200 w 2278894"/>
                  <a:gd name="connsiteY39" fmla="*/ 50800 h 1231900"/>
                  <a:gd name="connsiteX40" fmla="*/ 2019300 w 2278894"/>
                  <a:gd name="connsiteY40" fmla="*/ 25400 h 1231900"/>
                  <a:gd name="connsiteX41" fmla="*/ 2095500 w 2278894"/>
                  <a:gd name="connsiteY41" fmla="*/ 0 h 1231900"/>
                  <a:gd name="connsiteX42" fmla="*/ 2273300 w 2278894"/>
                  <a:gd name="connsiteY42" fmla="*/ 12700 h 1231900"/>
                  <a:gd name="connsiteX43" fmla="*/ 2260600 w 2278894"/>
                  <a:gd name="connsiteY43" fmla="*/ 63500 h 1231900"/>
                  <a:gd name="connsiteX44" fmla="*/ 2197100 w 2278894"/>
                  <a:gd name="connsiteY44" fmla="*/ 165100 h 1231900"/>
                  <a:gd name="connsiteX45" fmla="*/ 2133600 w 2278894"/>
                  <a:gd name="connsiteY45" fmla="*/ 228600 h 1231900"/>
                  <a:gd name="connsiteX46" fmla="*/ 2095500 w 2278894"/>
                  <a:gd name="connsiteY46" fmla="*/ 266700 h 1231900"/>
                  <a:gd name="connsiteX47" fmla="*/ 2019300 w 2278894"/>
                  <a:gd name="connsiteY47" fmla="*/ 317500 h 1231900"/>
                  <a:gd name="connsiteX48" fmla="*/ 1981200 w 2278894"/>
                  <a:gd name="connsiteY48" fmla="*/ 342900 h 1231900"/>
                  <a:gd name="connsiteX49" fmla="*/ 1943100 w 2278894"/>
                  <a:gd name="connsiteY49" fmla="*/ 381000 h 1231900"/>
                  <a:gd name="connsiteX50" fmla="*/ 1866900 w 2278894"/>
                  <a:gd name="connsiteY50" fmla="*/ 431800 h 1231900"/>
                  <a:gd name="connsiteX51" fmla="*/ 1790700 w 2278894"/>
                  <a:gd name="connsiteY51" fmla="*/ 482600 h 1231900"/>
                  <a:gd name="connsiteX52" fmla="*/ 1752600 w 2278894"/>
                  <a:gd name="connsiteY52" fmla="*/ 520700 h 1231900"/>
                  <a:gd name="connsiteX53" fmla="*/ 1714500 w 2278894"/>
                  <a:gd name="connsiteY53" fmla="*/ 533400 h 1231900"/>
                  <a:gd name="connsiteX54" fmla="*/ 1676400 w 2278894"/>
                  <a:gd name="connsiteY54" fmla="*/ 558800 h 1231900"/>
                  <a:gd name="connsiteX55" fmla="*/ 1638300 w 2278894"/>
                  <a:gd name="connsiteY55" fmla="*/ 571500 h 1231900"/>
                  <a:gd name="connsiteX56" fmla="*/ 1562100 w 2278894"/>
                  <a:gd name="connsiteY56" fmla="*/ 622300 h 1231900"/>
                  <a:gd name="connsiteX57" fmla="*/ 1524000 w 2278894"/>
                  <a:gd name="connsiteY57" fmla="*/ 647700 h 1231900"/>
                  <a:gd name="connsiteX58" fmla="*/ 1485900 w 2278894"/>
                  <a:gd name="connsiteY58" fmla="*/ 673100 h 1231900"/>
                  <a:gd name="connsiteX59" fmla="*/ 1397000 w 2278894"/>
                  <a:gd name="connsiteY59" fmla="*/ 698500 h 1231900"/>
                  <a:gd name="connsiteX60" fmla="*/ 1168400 w 2278894"/>
                  <a:gd name="connsiteY60" fmla="*/ 850900 h 1231900"/>
                  <a:gd name="connsiteX61" fmla="*/ 1130300 w 2278894"/>
                  <a:gd name="connsiteY61" fmla="*/ 876300 h 1231900"/>
                  <a:gd name="connsiteX62" fmla="*/ 1092200 w 2278894"/>
                  <a:gd name="connsiteY62" fmla="*/ 901700 h 1231900"/>
                  <a:gd name="connsiteX63" fmla="*/ 1041400 w 2278894"/>
                  <a:gd name="connsiteY63" fmla="*/ 927100 h 1231900"/>
                  <a:gd name="connsiteX64" fmla="*/ 1003300 w 2278894"/>
                  <a:gd name="connsiteY64" fmla="*/ 952500 h 1231900"/>
                  <a:gd name="connsiteX65" fmla="*/ 939800 w 2278894"/>
                  <a:gd name="connsiteY65" fmla="*/ 965200 h 1231900"/>
                  <a:gd name="connsiteX66" fmla="*/ 825500 w 2278894"/>
                  <a:gd name="connsiteY66" fmla="*/ 1016000 h 1231900"/>
                  <a:gd name="connsiteX67" fmla="*/ 787400 w 2278894"/>
                  <a:gd name="connsiteY67" fmla="*/ 1028700 h 1231900"/>
                  <a:gd name="connsiteX68" fmla="*/ 711200 w 2278894"/>
                  <a:gd name="connsiteY68" fmla="*/ 1079500 h 1231900"/>
                  <a:gd name="connsiteX69" fmla="*/ 673100 w 2278894"/>
                  <a:gd name="connsiteY69" fmla="*/ 1092200 h 1231900"/>
                  <a:gd name="connsiteX70" fmla="*/ 635000 w 2278894"/>
                  <a:gd name="connsiteY70" fmla="*/ 1117600 h 1231900"/>
                  <a:gd name="connsiteX71" fmla="*/ 558800 w 2278894"/>
                  <a:gd name="connsiteY71" fmla="*/ 1143000 h 1231900"/>
                  <a:gd name="connsiteX72" fmla="*/ 520700 w 2278894"/>
                  <a:gd name="connsiteY72" fmla="*/ 1155700 h 1231900"/>
                  <a:gd name="connsiteX73" fmla="*/ 406400 w 2278894"/>
                  <a:gd name="connsiteY73" fmla="*/ 1206500 h 1231900"/>
                  <a:gd name="connsiteX74" fmla="*/ 368300 w 2278894"/>
                  <a:gd name="connsiteY74" fmla="*/ 1219200 h 1231900"/>
                  <a:gd name="connsiteX75" fmla="*/ 330200 w 2278894"/>
                  <a:gd name="connsiteY75" fmla="*/ 1231900 h 1231900"/>
                  <a:gd name="connsiteX76" fmla="*/ 177800 w 2278894"/>
                  <a:gd name="connsiteY76" fmla="*/ 119380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78894" h="1231900">
                    <a:moveTo>
                      <a:pt x="177800" y="1193800"/>
                    </a:moveTo>
                    <a:cubicBezTo>
                      <a:pt x="151980" y="1064698"/>
                      <a:pt x="178435" y="1183322"/>
                      <a:pt x="152400" y="1092200"/>
                    </a:cubicBezTo>
                    <a:cubicBezTo>
                      <a:pt x="146975" y="1073211"/>
                      <a:pt x="137150" y="1023600"/>
                      <a:pt x="127000" y="1003300"/>
                    </a:cubicBezTo>
                    <a:cubicBezTo>
                      <a:pt x="120174" y="989648"/>
                      <a:pt x="108426" y="978852"/>
                      <a:pt x="101600" y="965200"/>
                    </a:cubicBezTo>
                    <a:cubicBezTo>
                      <a:pt x="95613" y="953226"/>
                      <a:pt x="94887" y="939074"/>
                      <a:pt x="88900" y="927100"/>
                    </a:cubicBezTo>
                    <a:cubicBezTo>
                      <a:pt x="82074" y="913448"/>
                      <a:pt x="69699" y="902948"/>
                      <a:pt x="63500" y="889000"/>
                    </a:cubicBezTo>
                    <a:cubicBezTo>
                      <a:pt x="35868" y="826829"/>
                      <a:pt x="42450" y="818834"/>
                      <a:pt x="25400" y="762000"/>
                    </a:cubicBezTo>
                    <a:cubicBezTo>
                      <a:pt x="17707" y="736355"/>
                      <a:pt x="0" y="685800"/>
                      <a:pt x="0" y="685800"/>
                    </a:cubicBezTo>
                    <a:cubicBezTo>
                      <a:pt x="4233" y="643467"/>
                      <a:pt x="3133" y="600255"/>
                      <a:pt x="12700" y="558800"/>
                    </a:cubicBezTo>
                    <a:cubicBezTo>
                      <a:pt x="24216" y="508898"/>
                      <a:pt x="42310" y="516455"/>
                      <a:pt x="76200" y="533400"/>
                    </a:cubicBezTo>
                    <a:cubicBezTo>
                      <a:pt x="104743" y="547671"/>
                      <a:pt x="132338" y="572825"/>
                      <a:pt x="152400" y="596900"/>
                    </a:cubicBezTo>
                    <a:cubicBezTo>
                      <a:pt x="162171" y="608626"/>
                      <a:pt x="167007" y="624207"/>
                      <a:pt x="177800" y="635000"/>
                    </a:cubicBezTo>
                    <a:cubicBezTo>
                      <a:pt x="188593" y="645793"/>
                      <a:pt x="203200" y="651933"/>
                      <a:pt x="215900" y="660400"/>
                    </a:cubicBezTo>
                    <a:cubicBezTo>
                      <a:pt x="224367" y="673100"/>
                      <a:pt x="230507" y="687707"/>
                      <a:pt x="241300" y="698500"/>
                    </a:cubicBezTo>
                    <a:cubicBezTo>
                      <a:pt x="252093" y="709293"/>
                      <a:pt x="269865" y="711981"/>
                      <a:pt x="279400" y="723900"/>
                    </a:cubicBezTo>
                    <a:cubicBezTo>
                      <a:pt x="287763" y="734353"/>
                      <a:pt x="285599" y="750298"/>
                      <a:pt x="292100" y="762000"/>
                    </a:cubicBezTo>
                    <a:cubicBezTo>
                      <a:pt x="321408" y="814754"/>
                      <a:pt x="332479" y="839340"/>
                      <a:pt x="381000" y="863600"/>
                    </a:cubicBezTo>
                    <a:cubicBezTo>
                      <a:pt x="392974" y="869587"/>
                      <a:pt x="406228" y="872622"/>
                      <a:pt x="419100" y="876300"/>
                    </a:cubicBezTo>
                    <a:cubicBezTo>
                      <a:pt x="435883" y="881095"/>
                      <a:pt x="452967" y="884767"/>
                      <a:pt x="469900" y="889000"/>
                    </a:cubicBezTo>
                    <a:cubicBezTo>
                      <a:pt x="490884" y="886668"/>
                      <a:pt x="585066" y="884285"/>
                      <a:pt x="622300" y="863600"/>
                    </a:cubicBezTo>
                    <a:cubicBezTo>
                      <a:pt x="753308" y="790818"/>
                      <a:pt x="650389" y="828837"/>
                      <a:pt x="736600" y="800100"/>
                    </a:cubicBezTo>
                    <a:cubicBezTo>
                      <a:pt x="783532" y="729702"/>
                      <a:pt x="735148" y="785384"/>
                      <a:pt x="800100" y="749300"/>
                    </a:cubicBezTo>
                    <a:lnTo>
                      <a:pt x="914400" y="673100"/>
                    </a:lnTo>
                    <a:cubicBezTo>
                      <a:pt x="927100" y="664633"/>
                      <a:pt x="938020" y="652527"/>
                      <a:pt x="952500" y="647700"/>
                    </a:cubicBezTo>
                    <a:lnTo>
                      <a:pt x="990600" y="635000"/>
                    </a:lnTo>
                    <a:cubicBezTo>
                      <a:pt x="1088386" y="537214"/>
                      <a:pt x="1036912" y="578725"/>
                      <a:pt x="1143000" y="508000"/>
                    </a:cubicBezTo>
                    <a:cubicBezTo>
                      <a:pt x="1155700" y="499533"/>
                      <a:pt x="1166620" y="487427"/>
                      <a:pt x="1181100" y="482600"/>
                    </a:cubicBezTo>
                    <a:cubicBezTo>
                      <a:pt x="1193800" y="478367"/>
                      <a:pt x="1207498" y="476401"/>
                      <a:pt x="1219200" y="469900"/>
                    </a:cubicBezTo>
                    <a:cubicBezTo>
                      <a:pt x="1245885" y="455075"/>
                      <a:pt x="1266440" y="428753"/>
                      <a:pt x="1295400" y="419100"/>
                    </a:cubicBezTo>
                    <a:cubicBezTo>
                      <a:pt x="1320800" y="410633"/>
                      <a:pt x="1349323" y="408552"/>
                      <a:pt x="1371600" y="393700"/>
                    </a:cubicBezTo>
                    <a:cubicBezTo>
                      <a:pt x="1384300" y="385233"/>
                      <a:pt x="1395752" y="374499"/>
                      <a:pt x="1409700" y="368300"/>
                    </a:cubicBezTo>
                    <a:cubicBezTo>
                      <a:pt x="1434166" y="357426"/>
                      <a:pt x="1463623" y="357752"/>
                      <a:pt x="1485900" y="342900"/>
                    </a:cubicBezTo>
                    <a:cubicBezTo>
                      <a:pt x="1498600" y="334433"/>
                      <a:pt x="1510348" y="324326"/>
                      <a:pt x="1524000" y="317500"/>
                    </a:cubicBezTo>
                    <a:cubicBezTo>
                      <a:pt x="1535974" y="311513"/>
                      <a:pt x="1550398" y="311301"/>
                      <a:pt x="1562100" y="304800"/>
                    </a:cubicBezTo>
                    <a:lnTo>
                      <a:pt x="1676400" y="228600"/>
                    </a:lnTo>
                    <a:cubicBezTo>
                      <a:pt x="1689100" y="220133"/>
                      <a:pt x="1700020" y="208027"/>
                      <a:pt x="1714500" y="203200"/>
                    </a:cubicBezTo>
                    <a:cubicBezTo>
                      <a:pt x="1727200" y="198967"/>
                      <a:pt x="1740898" y="197001"/>
                      <a:pt x="1752600" y="190500"/>
                    </a:cubicBezTo>
                    <a:cubicBezTo>
                      <a:pt x="1779285" y="175675"/>
                      <a:pt x="1803400" y="156633"/>
                      <a:pt x="1828800" y="139700"/>
                    </a:cubicBezTo>
                    <a:cubicBezTo>
                      <a:pt x="1841500" y="131233"/>
                      <a:pt x="1852420" y="119127"/>
                      <a:pt x="1866900" y="114300"/>
                    </a:cubicBezTo>
                    <a:cubicBezTo>
                      <a:pt x="1933960" y="91947"/>
                      <a:pt x="1893861" y="109026"/>
                      <a:pt x="1981200" y="50800"/>
                    </a:cubicBezTo>
                    <a:cubicBezTo>
                      <a:pt x="1993900" y="42333"/>
                      <a:pt x="2004820" y="30227"/>
                      <a:pt x="2019300" y="25400"/>
                    </a:cubicBezTo>
                    <a:lnTo>
                      <a:pt x="2095500" y="0"/>
                    </a:lnTo>
                    <a:lnTo>
                      <a:pt x="2273300" y="12700"/>
                    </a:lnTo>
                    <a:cubicBezTo>
                      <a:pt x="2289591" y="18966"/>
                      <a:pt x="2265616" y="46782"/>
                      <a:pt x="2260600" y="63500"/>
                    </a:cubicBezTo>
                    <a:cubicBezTo>
                      <a:pt x="2234152" y="151661"/>
                      <a:pt x="2255323" y="126284"/>
                      <a:pt x="2197100" y="165100"/>
                    </a:cubicBezTo>
                    <a:cubicBezTo>
                      <a:pt x="2150533" y="234950"/>
                      <a:pt x="2197100" y="175683"/>
                      <a:pt x="2133600" y="228600"/>
                    </a:cubicBezTo>
                    <a:cubicBezTo>
                      <a:pt x="2119802" y="240098"/>
                      <a:pt x="2109677" y="255673"/>
                      <a:pt x="2095500" y="266700"/>
                    </a:cubicBezTo>
                    <a:cubicBezTo>
                      <a:pt x="2071403" y="285442"/>
                      <a:pt x="2044700" y="300567"/>
                      <a:pt x="2019300" y="317500"/>
                    </a:cubicBezTo>
                    <a:cubicBezTo>
                      <a:pt x="2006600" y="325967"/>
                      <a:pt x="1991993" y="332107"/>
                      <a:pt x="1981200" y="342900"/>
                    </a:cubicBezTo>
                    <a:cubicBezTo>
                      <a:pt x="1968500" y="355600"/>
                      <a:pt x="1957277" y="369973"/>
                      <a:pt x="1943100" y="381000"/>
                    </a:cubicBezTo>
                    <a:cubicBezTo>
                      <a:pt x="1919003" y="399742"/>
                      <a:pt x="1888486" y="410214"/>
                      <a:pt x="1866900" y="431800"/>
                    </a:cubicBezTo>
                    <a:cubicBezTo>
                      <a:pt x="1819334" y="479366"/>
                      <a:pt x="1845839" y="464220"/>
                      <a:pt x="1790700" y="482600"/>
                    </a:cubicBezTo>
                    <a:cubicBezTo>
                      <a:pt x="1778000" y="495300"/>
                      <a:pt x="1767544" y="510737"/>
                      <a:pt x="1752600" y="520700"/>
                    </a:cubicBezTo>
                    <a:cubicBezTo>
                      <a:pt x="1741461" y="528126"/>
                      <a:pt x="1726474" y="527413"/>
                      <a:pt x="1714500" y="533400"/>
                    </a:cubicBezTo>
                    <a:cubicBezTo>
                      <a:pt x="1700848" y="540226"/>
                      <a:pt x="1690052" y="551974"/>
                      <a:pt x="1676400" y="558800"/>
                    </a:cubicBezTo>
                    <a:cubicBezTo>
                      <a:pt x="1664426" y="564787"/>
                      <a:pt x="1650002" y="564999"/>
                      <a:pt x="1638300" y="571500"/>
                    </a:cubicBezTo>
                    <a:cubicBezTo>
                      <a:pt x="1611615" y="586325"/>
                      <a:pt x="1587500" y="605367"/>
                      <a:pt x="1562100" y="622300"/>
                    </a:cubicBezTo>
                    <a:lnTo>
                      <a:pt x="1524000" y="647700"/>
                    </a:lnTo>
                    <a:cubicBezTo>
                      <a:pt x="1511300" y="656167"/>
                      <a:pt x="1500380" y="668273"/>
                      <a:pt x="1485900" y="673100"/>
                    </a:cubicBezTo>
                    <a:cubicBezTo>
                      <a:pt x="1431241" y="691320"/>
                      <a:pt x="1460787" y="682553"/>
                      <a:pt x="1397000" y="698500"/>
                    </a:cubicBezTo>
                    <a:lnTo>
                      <a:pt x="1168400" y="850900"/>
                    </a:lnTo>
                    <a:lnTo>
                      <a:pt x="1130300" y="876300"/>
                    </a:lnTo>
                    <a:cubicBezTo>
                      <a:pt x="1117600" y="884767"/>
                      <a:pt x="1105852" y="894874"/>
                      <a:pt x="1092200" y="901700"/>
                    </a:cubicBezTo>
                    <a:cubicBezTo>
                      <a:pt x="1075267" y="910167"/>
                      <a:pt x="1057838" y="917707"/>
                      <a:pt x="1041400" y="927100"/>
                    </a:cubicBezTo>
                    <a:cubicBezTo>
                      <a:pt x="1028148" y="934673"/>
                      <a:pt x="1017592" y="947141"/>
                      <a:pt x="1003300" y="952500"/>
                    </a:cubicBezTo>
                    <a:cubicBezTo>
                      <a:pt x="983089" y="960079"/>
                      <a:pt x="960967" y="960967"/>
                      <a:pt x="939800" y="965200"/>
                    </a:cubicBezTo>
                    <a:cubicBezTo>
                      <a:pt x="879423" y="1005452"/>
                      <a:pt x="916180" y="985773"/>
                      <a:pt x="825500" y="1016000"/>
                    </a:cubicBezTo>
                    <a:cubicBezTo>
                      <a:pt x="812800" y="1020233"/>
                      <a:pt x="798539" y="1021274"/>
                      <a:pt x="787400" y="1028700"/>
                    </a:cubicBezTo>
                    <a:cubicBezTo>
                      <a:pt x="762000" y="1045633"/>
                      <a:pt x="740160" y="1069847"/>
                      <a:pt x="711200" y="1079500"/>
                    </a:cubicBezTo>
                    <a:cubicBezTo>
                      <a:pt x="698500" y="1083733"/>
                      <a:pt x="685074" y="1086213"/>
                      <a:pt x="673100" y="1092200"/>
                    </a:cubicBezTo>
                    <a:cubicBezTo>
                      <a:pt x="659448" y="1099026"/>
                      <a:pt x="648948" y="1111401"/>
                      <a:pt x="635000" y="1117600"/>
                    </a:cubicBezTo>
                    <a:cubicBezTo>
                      <a:pt x="610534" y="1128474"/>
                      <a:pt x="584200" y="1134533"/>
                      <a:pt x="558800" y="1143000"/>
                    </a:cubicBezTo>
                    <a:cubicBezTo>
                      <a:pt x="546100" y="1147233"/>
                      <a:pt x="531839" y="1148274"/>
                      <a:pt x="520700" y="1155700"/>
                    </a:cubicBezTo>
                    <a:cubicBezTo>
                      <a:pt x="460323" y="1195952"/>
                      <a:pt x="497080" y="1176273"/>
                      <a:pt x="406400" y="1206500"/>
                    </a:cubicBezTo>
                    <a:lnTo>
                      <a:pt x="368300" y="1219200"/>
                    </a:lnTo>
                    <a:cubicBezTo>
                      <a:pt x="355600" y="1223433"/>
                      <a:pt x="343587" y="1231900"/>
                      <a:pt x="330200" y="1231900"/>
                    </a:cubicBezTo>
                    <a:lnTo>
                      <a:pt x="177800" y="1193800"/>
                    </a:lnTo>
                    <a:close/>
                  </a:path>
                </a:pathLst>
              </a:custGeom>
              <a:solidFill>
                <a:srgbClr val="291D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35E0435-F499-0B43-A835-B551B43576E6}"/>
                  </a:ext>
                </a:extLst>
              </p:cNvPr>
              <p:cNvSpPr/>
              <p:nvPr/>
            </p:nvSpPr>
            <p:spPr>
              <a:xfrm>
                <a:off x="5943600" y="2641600"/>
                <a:ext cx="469900" cy="304800"/>
              </a:xfrm>
              <a:custGeom>
                <a:avLst/>
                <a:gdLst>
                  <a:gd name="connsiteX0" fmla="*/ 0 w 469900"/>
                  <a:gd name="connsiteY0" fmla="*/ 304800 h 304800"/>
                  <a:gd name="connsiteX1" fmla="*/ 12700 w 469900"/>
                  <a:gd name="connsiteY1" fmla="*/ 241300 h 304800"/>
                  <a:gd name="connsiteX2" fmla="*/ 25400 w 469900"/>
                  <a:gd name="connsiteY2" fmla="*/ 203200 h 304800"/>
                  <a:gd name="connsiteX3" fmla="*/ 38100 w 469900"/>
                  <a:gd name="connsiteY3" fmla="*/ 139700 h 304800"/>
                  <a:gd name="connsiteX4" fmla="*/ 50800 w 469900"/>
                  <a:gd name="connsiteY4" fmla="*/ 88900 h 304800"/>
                  <a:gd name="connsiteX5" fmla="*/ 63500 w 469900"/>
                  <a:gd name="connsiteY5" fmla="*/ 50800 h 304800"/>
                  <a:gd name="connsiteX6" fmla="*/ 139700 w 469900"/>
                  <a:gd name="connsiteY6" fmla="*/ 25400 h 304800"/>
                  <a:gd name="connsiteX7" fmla="*/ 177800 w 469900"/>
                  <a:gd name="connsiteY7" fmla="*/ 12700 h 304800"/>
                  <a:gd name="connsiteX8" fmla="*/ 215900 w 469900"/>
                  <a:gd name="connsiteY8" fmla="*/ 0 h 304800"/>
                  <a:gd name="connsiteX9" fmla="*/ 469900 w 469900"/>
                  <a:gd name="connsiteY9"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900" h="304800">
                    <a:moveTo>
                      <a:pt x="0" y="304800"/>
                    </a:moveTo>
                    <a:cubicBezTo>
                      <a:pt x="4233" y="283633"/>
                      <a:pt x="7465" y="262241"/>
                      <a:pt x="12700" y="241300"/>
                    </a:cubicBezTo>
                    <a:cubicBezTo>
                      <a:pt x="15947" y="228313"/>
                      <a:pt x="22153" y="216187"/>
                      <a:pt x="25400" y="203200"/>
                    </a:cubicBezTo>
                    <a:cubicBezTo>
                      <a:pt x="30635" y="182259"/>
                      <a:pt x="33417" y="160772"/>
                      <a:pt x="38100" y="139700"/>
                    </a:cubicBezTo>
                    <a:cubicBezTo>
                      <a:pt x="41886" y="122661"/>
                      <a:pt x="46005" y="105683"/>
                      <a:pt x="50800" y="88900"/>
                    </a:cubicBezTo>
                    <a:cubicBezTo>
                      <a:pt x="54478" y="76028"/>
                      <a:pt x="52607" y="58581"/>
                      <a:pt x="63500" y="50800"/>
                    </a:cubicBezTo>
                    <a:cubicBezTo>
                      <a:pt x="85287" y="35238"/>
                      <a:pt x="114300" y="33867"/>
                      <a:pt x="139700" y="25400"/>
                    </a:cubicBezTo>
                    <a:lnTo>
                      <a:pt x="177800" y="12700"/>
                    </a:lnTo>
                    <a:lnTo>
                      <a:pt x="215900" y="0"/>
                    </a:lnTo>
                    <a:cubicBezTo>
                      <a:pt x="402050" y="15512"/>
                      <a:pt x="317324" y="12700"/>
                      <a:pt x="469900" y="127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A4F2131-D4CD-BC4A-BDB6-9AF371E3FEFA}"/>
                  </a:ext>
                </a:extLst>
              </p:cNvPr>
              <p:cNvSpPr/>
              <p:nvPr/>
            </p:nvSpPr>
            <p:spPr>
              <a:xfrm>
                <a:off x="5533770" y="2863850"/>
                <a:ext cx="819660" cy="45085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9E94FED-493C-B743-9BCF-35163EDC173C}"/>
                  </a:ext>
                </a:extLst>
              </p:cNvPr>
              <p:cNvSpPr/>
              <p:nvPr/>
            </p:nvSpPr>
            <p:spPr>
              <a:xfrm rot="357602">
                <a:off x="4762500" y="3484562"/>
                <a:ext cx="388424" cy="21590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Freeform 13">
              <a:extLst>
                <a:ext uri="{FF2B5EF4-FFF2-40B4-BE49-F238E27FC236}">
                  <a16:creationId xmlns:a16="http://schemas.microsoft.com/office/drawing/2014/main" id="{2C4D3F35-8B55-CE40-9164-DDBF63C12B01}"/>
                </a:ext>
              </a:extLst>
            </p:cNvPr>
            <p:cNvSpPr/>
            <p:nvPr/>
          </p:nvSpPr>
          <p:spPr>
            <a:xfrm>
              <a:off x="2057400" y="1699759"/>
              <a:ext cx="6718300" cy="3380241"/>
            </a:xfrm>
            <a:custGeom>
              <a:avLst/>
              <a:gdLst>
                <a:gd name="connsiteX0" fmla="*/ 0 w 6718300"/>
                <a:gd name="connsiteY0" fmla="*/ 433841 h 3380241"/>
                <a:gd name="connsiteX1" fmla="*/ 241300 w 6718300"/>
                <a:gd name="connsiteY1" fmla="*/ 294141 h 3380241"/>
                <a:gd name="connsiteX2" fmla="*/ 571500 w 6718300"/>
                <a:gd name="connsiteY2" fmla="*/ 167141 h 3380241"/>
                <a:gd name="connsiteX3" fmla="*/ 1028700 w 6718300"/>
                <a:gd name="connsiteY3" fmla="*/ 65541 h 3380241"/>
                <a:gd name="connsiteX4" fmla="*/ 1612900 w 6718300"/>
                <a:gd name="connsiteY4" fmla="*/ 2041 h 3380241"/>
                <a:gd name="connsiteX5" fmla="*/ 2171700 w 6718300"/>
                <a:gd name="connsiteY5" fmla="*/ 27441 h 3380241"/>
                <a:gd name="connsiteX6" fmla="*/ 2755900 w 6718300"/>
                <a:gd name="connsiteY6" fmla="*/ 141741 h 3380241"/>
                <a:gd name="connsiteX7" fmla="*/ 3378200 w 6718300"/>
                <a:gd name="connsiteY7" fmla="*/ 370341 h 3380241"/>
                <a:gd name="connsiteX8" fmla="*/ 4114800 w 6718300"/>
                <a:gd name="connsiteY8" fmla="*/ 802141 h 3380241"/>
                <a:gd name="connsiteX9" fmla="*/ 4775200 w 6718300"/>
                <a:gd name="connsiteY9" fmla="*/ 1259341 h 3380241"/>
                <a:gd name="connsiteX10" fmla="*/ 5638800 w 6718300"/>
                <a:gd name="connsiteY10" fmla="*/ 2034041 h 3380241"/>
                <a:gd name="connsiteX11" fmla="*/ 6400800 w 6718300"/>
                <a:gd name="connsiteY11" fmla="*/ 2897641 h 3380241"/>
                <a:gd name="connsiteX12" fmla="*/ 6718300 w 6718300"/>
                <a:gd name="connsiteY12" fmla="*/ 3380241 h 338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8300" h="3380241">
                  <a:moveTo>
                    <a:pt x="0" y="433841"/>
                  </a:moveTo>
                  <a:cubicBezTo>
                    <a:pt x="73025" y="386216"/>
                    <a:pt x="146050" y="338591"/>
                    <a:pt x="241300" y="294141"/>
                  </a:cubicBezTo>
                  <a:cubicBezTo>
                    <a:pt x="336550" y="249691"/>
                    <a:pt x="440267" y="205241"/>
                    <a:pt x="571500" y="167141"/>
                  </a:cubicBezTo>
                  <a:cubicBezTo>
                    <a:pt x="702733" y="129041"/>
                    <a:pt x="855133" y="93058"/>
                    <a:pt x="1028700" y="65541"/>
                  </a:cubicBezTo>
                  <a:cubicBezTo>
                    <a:pt x="1202267" y="38024"/>
                    <a:pt x="1422400" y="8391"/>
                    <a:pt x="1612900" y="2041"/>
                  </a:cubicBezTo>
                  <a:cubicBezTo>
                    <a:pt x="1803400" y="-4309"/>
                    <a:pt x="1981200" y="4158"/>
                    <a:pt x="2171700" y="27441"/>
                  </a:cubicBezTo>
                  <a:cubicBezTo>
                    <a:pt x="2362200" y="50724"/>
                    <a:pt x="2554817" y="84591"/>
                    <a:pt x="2755900" y="141741"/>
                  </a:cubicBezTo>
                  <a:cubicBezTo>
                    <a:pt x="2956983" y="198891"/>
                    <a:pt x="3151717" y="260274"/>
                    <a:pt x="3378200" y="370341"/>
                  </a:cubicBezTo>
                  <a:cubicBezTo>
                    <a:pt x="3604683" y="480408"/>
                    <a:pt x="3881967" y="653974"/>
                    <a:pt x="4114800" y="802141"/>
                  </a:cubicBezTo>
                  <a:cubicBezTo>
                    <a:pt x="4347633" y="950308"/>
                    <a:pt x="4521200" y="1054024"/>
                    <a:pt x="4775200" y="1259341"/>
                  </a:cubicBezTo>
                  <a:cubicBezTo>
                    <a:pt x="5029200" y="1464658"/>
                    <a:pt x="5367867" y="1760991"/>
                    <a:pt x="5638800" y="2034041"/>
                  </a:cubicBezTo>
                  <a:cubicBezTo>
                    <a:pt x="5909733" y="2307091"/>
                    <a:pt x="6220883" y="2673274"/>
                    <a:pt x="6400800" y="2897641"/>
                  </a:cubicBezTo>
                  <a:cubicBezTo>
                    <a:pt x="6580717" y="3122008"/>
                    <a:pt x="6649508" y="3251124"/>
                    <a:pt x="6718300" y="3380241"/>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2539B18-FD30-4F45-AFB1-110482514306}"/>
                </a:ext>
              </a:extLst>
            </p:cNvPr>
            <p:cNvCxnSpPr>
              <a:cxnSpLocks/>
            </p:cNvCxnSpPr>
            <p:nvPr/>
          </p:nvCxnSpPr>
          <p:spPr>
            <a:xfrm flipV="1">
              <a:off x="660400" y="2418922"/>
              <a:ext cx="0" cy="26610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A9BCA5-40E0-CC4B-A3A5-A408E277372B}"/>
                </a:ext>
              </a:extLst>
            </p:cNvPr>
            <p:cNvCxnSpPr/>
            <p:nvPr/>
          </p:nvCxnSpPr>
          <p:spPr>
            <a:xfrm flipH="1">
              <a:off x="292100" y="5080000"/>
              <a:ext cx="8851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491482E-7134-6146-9E08-BB8C2D40DE5A}"/>
                </a:ext>
              </a:extLst>
            </p:cNvPr>
            <p:cNvCxnSpPr>
              <a:cxnSpLocks/>
            </p:cNvCxnSpPr>
            <p:nvPr/>
          </p:nvCxnSpPr>
          <p:spPr>
            <a:xfrm flipV="1">
              <a:off x="2039012" y="1586643"/>
              <a:ext cx="870863" cy="5470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 name="Object 2">
              <a:extLst>
                <a:ext uri="{FF2B5EF4-FFF2-40B4-BE49-F238E27FC236}">
                  <a16:creationId xmlns:a16="http://schemas.microsoft.com/office/drawing/2014/main" id="{AADE083C-6D2F-3C4C-8D03-AE46B2CDA2C3}"/>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47145" r:id="rId3" imgW="0" imgH="0" progId="Equation.DSMT4">
                    <p:embed/>
                  </p:oleObj>
                </mc:Choice>
                <mc:Fallback>
                  <p:oleObj r:id="rId3" imgW="0" imgH="0" progId="Equation.DSMT4">
                    <p:embed/>
                    <p:pic>
                      <p:nvPicPr>
                        <p:cNvPr id="3" name="Object 2">
                          <a:extLst>
                            <a:ext uri="{FF2B5EF4-FFF2-40B4-BE49-F238E27FC236}">
                              <a16:creationId xmlns:a16="http://schemas.microsoft.com/office/drawing/2014/main" id="{AADE083C-6D2F-3C4C-8D03-AE46B2CDA2C3}"/>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7D8E606-A08C-C04D-A641-74B50E969849}"/>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47146" r:id="rId4" imgW="0" imgH="0" progId="Equation.DSMT4">
                    <p:embed/>
                  </p:oleObj>
                </mc:Choice>
                <mc:Fallback>
                  <p:oleObj r:id="rId4" imgW="0" imgH="0" progId="Equation.DSMT4">
                    <p:embed/>
                    <p:pic>
                      <p:nvPicPr>
                        <p:cNvPr id="4" name="Object 3">
                          <a:extLst>
                            <a:ext uri="{FF2B5EF4-FFF2-40B4-BE49-F238E27FC236}">
                              <a16:creationId xmlns:a16="http://schemas.microsoft.com/office/drawing/2014/main" id="{B7D8E606-A08C-C04D-A641-74B50E969849}"/>
                            </a:ext>
                          </a:extLst>
                        </p:cNvPr>
                        <p:cNvPicPr/>
                        <p:nvPr/>
                      </p:nvPicPr>
                      <p:blipFill/>
                      <p:spPr>
                        <a:xfrm>
                          <a:off x="5168900" y="3467100"/>
                          <a:ext cx="812800" cy="203200"/>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8E93079D-43A6-8349-A579-01AFF0146CA9}"/>
              </a:ext>
            </a:extLst>
          </p:cNvPr>
          <p:cNvGrpSpPr/>
          <p:nvPr/>
        </p:nvGrpSpPr>
        <p:grpSpPr>
          <a:xfrm>
            <a:off x="457200" y="692037"/>
            <a:ext cx="8547100" cy="1015663"/>
            <a:chOff x="457200" y="5407212"/>
            <a:chExt cx="8547100" cy="1015663"/>
          </a:xfrm>
        </p:grpSpPr>
        <p:sp>
          <p:nvSpPr>
            <p:cNvPr id="23" name="TextBox 22">
              <a:extLst>
                <a:ext uri="{FF2B5EF4-FFF2-40B4-BE49-F238E27FC236}">
                  <a16:creationId xmlns:a16="http://schemas.microsoft.com/office/drawing/2014/main" id="{085B58F6-211E-D044-8E17-F069FD3A7931}"/>
                </a:ext>
              </a:extLst>
            </p:cNvPr>
            <p:cNvSpPr txBox="1"/>
            <p:nvPr/>
          </p:nvSpPr>
          <p:spPr>
            <a:xfrm>
              <a:off x="457200" y="5407212"/>
              <a:ext cx="85471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plane moving with velocity v at an angle    with the horizontal is “h” meters above the ground.  A coke bottle is released out its window.  How fast is the bottle moving just before it hits the ground? </a:t>
              </a:r>
            </a:p>
          </p:txBody>
        </p:sp>
        <p:graphicFrame>
          <p:nvGraphicFramePr>
            <p:cNvPr id="15" name="Object 14">
              <a:extLst>
                <a:ext uri="{FF2B5EF4-FFF2-40B4-BE49-F238E27FC236}">
                  <a16:creationId xmlns:a16="http://schemas.microsoft.com/office/drawing/2014/main" id="{DBEEAC6F-60E4-F043-840D-0EAC19D0654D}"/>
                </a:ext>
              </a:extLst>
            </p:cNvPr>
            <p:cNvGraphicFramePr>
              <a:graphicFrameLocks noChangeAspect="1"/>
            </p:cNvGraphicFramePr>
            <p:nvPr>
              <p:extLst>
                <p:ext uri="{D42A27DB-BD31-4B8C-83A1-F6EECF244321}">
                  <p14:modId xmlns:p14="http://schemas.microsoft.com/office/powerpoint/2010/main" val="2733028892"/>
                </p:ext>
              </p:extLst>
            </p:nvPr>
          </p:nvGraphicFramePr>
          <p:xfrm>
            <a:off x="4961710" y="5469426"/>
            <a:ext cx="204787" cy="284163"/>
          </p:xfrm>
          <a:graphic>
            <a:graphicData uri="http://schemas.openxmlformats.org/presentationml/2006/ole">
              <mc:AlternateContent xmlns:mc="http://schemas.openxmlformats.org/markup-compatibility/2006">
                <mc:Choice xmlns:v="urn:schemas-microsoft-com:vml" Requires="v">
                  <p:oleObj spid="_x0000_s47147" name="Equation" r:id="rId5" imgW="127000" imgH="177800" progId="Equation.DSMT4">
                    <p:embed/>
                  </p:oleObj>
                </mc:Choice>
                <mc:Fallback>
                  <p:oleObj name="Equation" r:id="rId5" imgW="127000" imgH="177800" progId="Equation.DSMT4">
                    <p:embed/>
                    <p:pic>
                      <p:nvPicPr>
                        <p:cNvPr id="15" name="Object 14">
                          <a:extLst>
                            <a:ext uri="{FF2B5EF4-FFF2-40B4-BE49-F238E27FC236}">
                              <a16:creationId xmlns:a16="http://schemas.microsoft.com/office/drawing/2014/main" id="{DBEEAC6F-60E4-F043-840D-0EAC19D0654D}"/>
                            </a:ext>
                          </a:extLst>
                        </p:cNvPr>
                        <p:cNvPicPr/>
                        <p:nvPr/>
                      </p:nvPicPr>
                      <p:blipFill>
                        <a:blip r:embed="rId6"/>
                        <a:stretch>
                          <a:fillRect/>
                        </a:stretch>
                      </p:blipFill>
                      <p:spPr>
                        <a:xfrm>
                          <a:off x="4961710" y="5469426"/>
                          <a:ext cx="204787" cy="284163"/>
                        </a:xfrm>
                        <a:prstGeom prst="rect">
                          <a:avLst/>
                        </a:prstGeom>
                      </p:spPr>
                    </p:pic>
                  </p:oleObj>
                </mc:Fallback>
              </mc:AlternateContent>
            </a:graphicData>
          </a:graphic>
        </p:graphicFrame>
      </p:grpSp>
      <p:graphicFrame>
        <p:nvGraphicFramePr>
          <p:cNvPr id="19" name="Object 20">
            <a:extLst>
              <a:ext uri="{FF2B5EF4-FFF2-40B4-BE49-F238E27FC236}">
                <a16:creationId xmlns:a16="http://schemas.microsoft.com/office/drawing/2014/main" id="{A96A22CA-C237-DA43-9F43-0681B16D222B}"/>
              </a:ext>
            </a:extLst>
          </p:cNvPr>
          <p:cNvGraphicFramePr>
            <a:graphicFrameLocks noChangeAspect="1"/>
          </p:cNvGraphicFramePr>
          <p:nvPr/>
        </p:nvGraphicFramePr>
        <p:xfrm>
          <a:off x="421533" y="4283749"/>
          <a:ext cx="160234" cy="207105"/>
        </p:xfrm>
        <a:graphic>
          <a:graphicData uri="http://schemas.openxmlformats.org/presentationml/2006/ole">
            <mc:AlternateContent xmlns:mc="http://schemas.openxmlformats.org/markup-compatibility/2006">
              <mc:Choice xmlns:v="urn:schemas-microsoft-com:vml" Requires="v">
                <p:oleObj spid="_x0000_s47148" name="Equation" r:id="rId7" imgW="127000" imgH="165100" progId="Equation.DSMT4">
                  <p:embed/>
                </p:oleObj>
              </mc:Choice>
              <mc:Fallback>
                <p:oleObj name="Equation" r:id="rId7" imgW="127000" imgH="165100" progId="Equation.DSMT4">
                  <p:embed/>
                  <p:pic>
                    <p:nvPicPr>
                      <p:cNvPr id="19" name="Object 20">
                        <a:extLst>
                          <a:ext uri="{FF2B5EF4-FFF2-40B4-BE49-F238E27FC236}">
                            <a16:creationId xmlns:a16="http://schemas.microsoft.com/office/drawing/2014/main" id="{A96A22CA-C237-DA43-9F43-0681B16D222B}"/>
                          </a:ext>
                        </a:extLst>
                      </p:cNvPr>
                      <p:cNvPicPr>
                        <a:picLocks noChangeAspect="1" noChangeArrowheads="1"/>
                      </p:cNvPicPr>
                      <p:nvPr/>
                    </p:nvPicPr>
                    <p:blipFill>
                      <a:blip r:embed="rId8"/>
                      <a:srcRect/>
                      <a:stretch>
                        <a:fillRect/>
                      </a:stretch>
                    </p:blipFill>
                    <p:spPr bwMode="auto">
                      <a:xfrm>
                        <a:off x="421533" y="4283749"/>
                        <a:ext cx="160234" cy="207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B289FBD7-9EDC-0546-AACF-5C4C5AEFBE50}"/>
              </a:ext>
            </a:extLst>
          </p:cNvPr>
          <p:cNvGraphicFramePr>
            <a:graphicFrameLocks noChangeAspect="1"/>
          </p:cNvGraphicFramePr>
          <p:nvPr/>
        </p:nvGraphicFramePr>
        <p:xfrm>
          <a:off x="2604330" y="1716511"/>
          <a:ext cx="142875" cy="158750"/>
        </p:xfrm>
        <a:graphic>
          <a:graphicData uri="http://schemas.openxmlformats.org/presentationml/2006/ole">
            <mc:AlternateContent xmlns:mc="http://schemas.openxmlformats.org/markup-compatibility/2006">
              <mc:Choice xmlns:v="urn:schemas-microsoft-com:vml" Requires="v">
                <p:oleObj spid="_x0000_s47149" name="Equation" r:id="rId9" imgW="114300" imgH="127000" progId="Equation.DSMT4">
                  <p:embed/>
                </p:oleObj>
              </mc:Choice>
              <mc:Fallback>
                <p:oleObj name="Equation" r:id="rId9" imgW="114300" imgH="127000" progId="Equation.DSMT4">
                  <p:embed/>
                  <p:pic>
                    <p:nvPicPr>
                      <p:cNvPr id="21" name="Object 20">
                        <a:extLst>
                          <a:ext uri="{FF2B5EF4-FFF2-40B4-BE49-F238E27FC236}">
                            <a16:creationId xmlns:a16="http://schemas.microsoft.com/office/drawing/2014/main" id="{B289FBD7-9EDC-0546-AACF-5C4C5AEFBE50}"/>
                          </a:ext>
                        </a:extLst>
                      </p:cNvPr>
                      <p:cNvPicPr>
                        <a:picLocks noChangeAspect="1" noChangeArrowheads="1"/>
                      </p:cNvPicPr>
                      <p:nvPr/>
                    </p:nvPicPr>
                    <p:blipFill>
                      <a:blip r:embed="rId10"/>
                      <a:srcRect/>
                      <a:stretch>
                        <a:fillRect/>
                      </a:stretch>
                    </p:blipFill>
                    <p:spPr bwMode="auto">
                      <a:xfrm>
                        <a:off x="2604330" y="1716511"/>
                        <a:ext cx="142875"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986E6976-F883-0C49-8A29-F02B976B29C4}"/>
              </a:ext>
            </a:extLst>
          </p:cNvPr>
          <p:cNvGraphicFramePr>
            <a:graphicFrameLocks noChangeAspect="1"/>
          </p:cNvGraphicFramePr>
          <p:nvPr/>
        </p:nvGraphicFramePr>
        <p:xfrm>
          <a:off x="2517018" y="2070437"/>
          <a:ext cx="158750" cy="222250"/>
        </p:xfrm>
        <a:graphic>
          <a:graphicData uri="http://schemas.openxmlformats.org/presentationml/2006/ole">
            <mc:AlternateContent xmlns:mc="http://schemas.openxmlformats.org/markup-compatibility/2006">
              <mc:Choice xmlns:v="urn:schemas-microsoft-com:vml" Requires="v">
                <p:oleObj spid="_x0000_s47150" name="Equation" r:id="rId11" imgW="127000" imgH="177800" progId="Equation.DSMT4">
                  <p:embed/>
                </p:oleObj>
              </mc:Choice>
              <mc:Fallback>
                <p:oleObj name="Equation" r:id="rId11" imgW="127000" imgH="177800" progId="Equation.DSMT4">
                  <p:embed/>
                  <p:pic>
                    <p:nvPicPr>
                      <p:cNvPr id="22" name="Object 21">
                        <a:extLst>
                          <a:ext uri="{FF2B5EF4-FFF2-40B4-BE49-F238E27FC236}">
                            <a16:creationId xmlns:a16="http://schemas.microsoft.com/office/drawing/2014/main" id="{986E6976-F883-0C49-8A29-F02B976B29C4}"/>
                          </a:ext>
                        </a:extLst>
                      </p:cNvPr>
                      <p:cNvPicPr>
                        <a:picLocks noChangeAspect="1" noChangeArrowheads="1"/>
                      </p:cNvPicPr>
                      <p:nvPr/>
                    </p:nvPicPr>
                    <p:blipFill>
                      <a:blip r:embed="rId12"/>
                      <a:srcRect/>
                      <a:stretch>
                        <a:fillRect/>
                      </a:stretch>
                    </p:blipFill>
                    <p:spPr bwMode="auto">
                      <a:xfrm>
                        <a:off x="2517018" y="2070437"/>
                        <a:ext cx="1587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9B7C8EBF-0D02-EF41-89A6-87BABB1A1BC5}"/>
              </a:ext>
            </a:extLst>
          </p:cNvPr>
          <p:cNvCxnSpPr/>
          <p:nvPr/>
        </p:nvCxnSpPr>
        <p:spPr>
          <a:xfrm>
            <a:off x="2382080" y="2340548"/>
            <a:ext cx="387350"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Freeform 16">
            <a:extLst>
              <a:ext uri="{FF2B5EF4-FFF2-40B4-BE49-F238E27FC236}">
                <a16:creationId xmlns:a16="http://schemas.microsoft.com/office/drawing/2014/main" id="{C08FBB19-5694-1B43-9DD1-A0669058471B}"/>
              </a:ext>
            </a:extLst>
          </p:cNvPr>
          <p:cNvSpPr/>
          <p:nvPr/>
        </p:nvSpPr>
        <p:spPr>
          <a:xfrm>
            <a:off x="2413830" y="2095837"/>
            <a:ext cx="79039" cy="241300"/>
          </a:xfrm>
          <a:custGeom>
            <a:avLst/>
            <a:gdLst>
              <a:gd name="connsiteX0" fmla="*/ 0 w 79039"/>
              <a:gd name="connsiteY0" fmla="*/ 0 h 241300"/>
              <a:gd name="connsiteX1" fmla="*/ 69850 w 79039"/>
              <a:gd name="connsiteY1" fmla="*/ 139700 h 241300"/>
              <a:gd name="connsiteX2" fmla="*/ 76200 w 79039"/>
              <a:gd name="connsiteY2" fmla="*/ 241300 h 241300"/>
            </a:gdLst>
            <a:ahLst/>
            <a:cxnLst>
              <a:cxn ang="0">
                <a:pos x="connsiteX0" y="connsiteY0"/>
              </a:cxn>
              <a:cxn ang="0">
                <a:pos x="connsiteX1" y="connsiteY1"/>
              </a:cxn>
              <a:cxn ang="0">
                <a:pos x="connsiteX2" y="connsiteY2"/>
              </a:cxn>
            </a:cxnLst>
            <a:rect l="l" t="t" r="r" b="b"/>
            <a:pathLst>
              <a:path w="79039" h="241300">
                <a:moveTo>
                  <a:pt x="0" y="0"/>
                </a:moveTo>
                <a:cubicBezTo>
                  <a:pt x="28575" y="49741"/>
                  <a:pt x="57150" y="99483"/>
                  <a:pt x="69850" y="139700"/>
                </a:cubicBezTo>
                <a:cubicBezTo>
                  <a:pt x="82550" y="179917"/>
                  <a:pt x="79375" y="210608"/>
                  <a:pt x="76200" y="2413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42E29D-9D02-114C-B337-674F0B1E81E5}"/>
              </a:ext>
            </a:extLst>
          </p:cNvPr>
          <p:cNvSpPr txBox="1"/>
          <p:nvPr/>
        </p:nvSpPr>
        <p:spPr>
          <a:xfrm>
            <a:off x="421533" y="5648101"/>
            <a:ext cx="85471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Work/Energy Theorem might work, except the work gravity does is going to change from point to point.  So what to do?</a:t>
            </a:r>
          </a:p>
        </p:txBody>
      </p:sp>
      <p:graphicFrame>
        <p:nvGraphicFramePr>
          <p:cNvPr id="7" name="Object 6">
            <a:extLst>
              <a:ext uri="{FF2B5EF4-FFF2-40B4-BE49-F238E27FC236}">
                <a16:creationId xmlns:a16="http://schemas.microsoft.com/office/drawing/2014/main" id="{FD037AF1-5965-1B40-8E3D-B7FE37045A9C}"/>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47151" r:id="rId13" imgW="0" imgH="0" progId="Equation.DSMT4">
                  <p:embed/>
                </p:oleObj>
              </mc:Choice>
              <mc:Fallback>
                <p:oleObj r:id="rId13" imgW="0" imgH="0" progId="Equation.DSMT4">
                  <p:embed/>
                  <p:pic>
                    <p:nvPicPr>
                      <p:cNvPr id="7" name="Object 6">
                        <a:extLst>
                          <a:ext uri="{FF2B5EF4-FFF2-40B4-BE49-F238E27FC236}">
                            <a16:creationId xmlns:a16="http://schemas.microsoft.com/office/drawing/2014/main" id="{FD037AF1-5965-1B40-8E3D-B7FE37045A9C}"/>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53F49EC-B60C-D24E-8BC8-635057C61722}"/>
              </a:ext>
            </a:extLst>
          </p:cNvPr>
          <p:cNvGraphicFramePr>
            <a:graphicFrameLocks noChangeAspect="1"/>
          </p:cNvGraphicFramePr>
          <p:nvPr/>
        </p:nvGraphicFramePr>
        <p:xfrm>
          <a:off x="2613651" y="3607892"/>
          <a:ext cx="3329949" cy="1032706"/>
        </p:xfrm>
        <a:graphic>
          <a:graphicData uri="http://schemas.openxmlformats.org/presentationml/2006/ole">
            <mc:AlternateContent xmlns:mc="http://schemas.openxmlformats.org/markup-compatibility/2006">
              <mc:Choice xmlns:v="urn:schemas-microsoft-com:vml" Requires="v">
                <p:oleObj spid="_x0000_s47152" r:id="rId14" imgW="2006600" imgH="622300" progId="Equation.DSMT4">
                  <p:embed/>
                </p:oleObj>
              </mc:Choice>
              <mc:Fallback>
                <p:oleObj r:id="rId14" imgW="2006600" imgH="622300" progId="Equation.DSMT4">
                  <p:embed/>
                  <p:pic>
                    <p:nvPicPr>
                      <p:cNvPr id="24" name="Object 23">
                        <a:extLst>
                          <a:ext uri="{FF2B5EF4-FFF2-40B4-BE49-F238E27FC236}">
                            <a16:creationId xmlns:a16="http://schemas.microsoft.com/office/drawing/2014/main" id="{F53F49EC-B60C-D24E-8BC8-635057C61722}"/>
                          </a:ext>
                        </a:extLst>
                      </p:cNvPr>
                      <p:cNvPicPr/>
                      <p:nvPr/>
                    </p:nvPicPr>
                    <p:blipFill>
                      <a:blip r:embed="rId15"/>
                      <a:stretch>
                        <a:fillRect/>
                      </a:stretch>
                    </p:blipFill>
                    <p:spPr>
                      <a:xfrm>
                        <a:off x="2613651" y="3607892"/>
                        <a:ext cx="3329949" cy="1032706"/>
                      </a:xfrm>
                      <a:prstGeom prst="rect">
                        <a:avLst/>
                      </a:prstGeom>
                    </p:spPr>
                  </p:pic>
                </p:oleObj>
              </mc:Fallback>
            </mc:AlternateContent>
          </a:graphicData>
        </a:graphic>
      </p:graphicFrame>
    </p:spTree>
    <p:extLst>
      <p:ext uri="{BB962C8B-B14F-4D97-AF65-F5344CB8AC3E}">
        <p14:creationId xmlns:p14="http://schemas.microsoft.com/office/powerpoint/2010/main" val="303422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1083099"/>
            <a:ext cx="8653146" cy="1138773"/>
          </a:xfrm>
          <a:prstGeom prst="rect">
            <a:avLst/>
          </a:prstGeom>
          <a:noFill/>
        </p:spPr>
        <p:txBody>
          <a:bodyPr wrap="square" rtlCol="0">
            <a:spAutoFit/>
          </a:bodyPr>
          <a:lstStyle/>
          <a:p>
            <a:r>
              <a:rPr lang="en-US" sz="2800" dirty="0">
                <a:solidFill>
                  <a:srgbClr val="FF0000"/>
                </a:solidFill>
                <a:latin typeface="Apple Chancery"/>
                <a:cs typeface="Apple Chancery"/>
              </a:rPr>
              <a:t>We started </a:t>
            </a:r>
            <a:r>
              <a:rPr lang="en-US" sz="2000" dirty="0">
                <a:solidFill>
                  <a:srgbClr val="000000"/>
                </a:solidFill>
                <a:latin typeface="Times New Roman"/>
                <a:cs typeface="Times New Roman"/>
              </a:rPr>
              <a:t>by noticing that a </a:t>
            </a:r>
            <a:r>
              <a:rPr lang="en-US" sz="2000" i="1" dirty="0">
                <a:solidFill>
                  <a:srgbClr val="0000FF"/>
                </a:solidFill>
                <a:latin typeface="Times New Roman"/>
                <a:cs typeface="Times New Roman"/>
              </a:rPr>
              <a:t>force component </a:t>
            </a:r>
            <a:r>
              <a:rPr lang="en-US" sz="2000" dirty="0">
                <a:solidFill>
                  <a:srgbClr val="0000FF"/>
                </a:solidFill>
                <a:latin typeface="Times New Roman"/>
                <a:cs typeface="Times New Roman"/>
              </a:rPr>
              <a:t>acted along the line of a body’s motion </a:t>
            </a:r>
            <a:r>
              <a:rPr lang="en-US" sz="2000" dirty="0">
                <a:solidFill>
                  <a:srgbClr val="000000"/>
                </a:solidFill>
                <a:latin typeface="Times New Roman"/>
                <a:cs typeface="Times New Roman"/>
              </a:rPr>
              <a:t>will </a:t>
            </a:r>
            <a:r>
              <a:rPr lang="en-US" sz="2000" dirty="0">
                <a:solidFill>
                  <a:srgbClr val="0000FF"/>
                </a:solidFill>
                <a:latin typeface="Times New Roman"/>
                <a:cs typeface="Times New Roman"/>
              </a:rPr>
              <a:t>affect the magnitude of the body’s velocity</a:t>
            </a:r>
            <a:r>
              <a:rPr lang="en-US" sz="2000" dirty="0">
                <a:solidFill>
                  <a:srgbClr val="000000"/>
                </a:solidFill>
                <a:latin typeface="Times New Roman"/>
                <a:cs typeface="Times New Roman"/>
              </a:rPr>
              <a:t>.  We </a:t>
            </a:r>
            <a:r>
              <a:rPr lang="en-US" sz="2000" dirty="0">
                <a:solidFill>
                  <a:srgbClr val="0000FF"/>
                </a:solidFill>
                <a:latin typeface="Times New Roman"/>
                <a:cs typeface="Times New Roman"/>
              </a:rPr>
              <a:t>multiplied</a:t>
            </a:r>
            <a:r>
              <a:rPr lang="en-US" sz="2000" dirty="0">
                <a:solidFill>
                  <a:srgbClr val="000000"/>
                </a:solidFill>
                <a:latin typeface="Times New Roman"/>
                <a:cs typeface="Times New Roman"/>
              </a:rPr>
              <a:t> the </a:t>
            </a:r>
            <a:r>
              <a:rPr lang="en-US" sz="2000" dirty="0">
                <a:solidFill>
                  <a:srgbClr val="FF0000"/>
                </a:solidFill>
                <a:latin typeface="Times New Roman"/>
                <a:cs typeface="Times New Roman"/>
              </a:rPr>
              <a:t>force component and displacement </a:t>
            </a:r>
            <a:r>
              <a:rPr lang="en-US" sz="2000" dirty="0">
                <a:solidFill>
                  <a:srgbClr val="0000FF"/>
                </a:solidFill>
                <a:latin typeface="Times New Roman"/>
                <a:cs typeface="Times New Roman"/>
              </a:rPr>
              <a:t>to generate </a:t>
            </a:r>
            <a:r>
              <a:rPr lang="en-US" sz="2000" dirty="0">
                <a:solidFill>
                  <a:srgbClr val="000000"/>
                </a:solidFill>
                <a:latin typeface="Times New Roman"/>
                <a:cs typeface="Times New Roman"/>
              </a:rPr>
              <a:t>the scalar quantity called </a:t>
            </a:r>
            <a:r>
              <a:rPr lang="en-US" sz="2000" i="1" dirty="0">
                <a:solidFill>
                  <a:srgbClr val="FF0000"/>
                </a:solidFill>
                <a:latin typeface="Times New Roman"/>
                <a:cs typeface="Times New Roman"/>
              </a:rPr>
              <a:t>work</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How We Got Here!</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74955" y="2297444"/>
            <a:ext cx="8653146" cy="1138773"/>
          </a:xfrm>
          <a:prstGeom prst="rect">
            <a:avLst/>
          </a:prstGeom>
          <a:noFill/>
        </p:spPr>
        <p:txBody>
          <a:bodyPr wrap="square" rtlCol="0">
            <a:spAutoFit/>
          </a:bodyPr>
          <a:lstStyle/>
          <a:p>
            <a:r>
              <a:rPr lang="en-US" sz="2800" dirty="0">
                <a:solidFill>
                  <a:srgbClr val="FF0000"/>
                </a:solidFill>
                <a:latin typeface="Apple Chancery"/>
                <a:cs typeface="Apple Chancery"/>
              </a:rPr>
              <a:t>Using Newton’s Second, </a:t>
            </a:r>
            <a:r>
              <a:rPr lang="en-US" sz="2000" dirty="0">
                <a:solidFill>
                  <a:srgbClr val="000000"/>
                </a:solidFill>
                <a:latin typeface="Times New Roman"/>
                <a:cs typeface="Times New Roman"/>
              </a:rPr>
              <a:t>we derived a relationship between the </a:t>
            </a:r>
            <a:r>
              <a:rPr lang="en-US" sz="2000" i="1" dirty="0">
                <a:solidFill>
                  <a:srgbClr val="0000FF"/>
                </a:solidFill>
                <a:latin typeface="Times New Roman"/>
                <a:cs typeface="Times New Roman"/>
              </a:rPr>
              <a:t>net work</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done on a body and the </a:t>
            </a:r>
            <a:r>
              <a:rPr lang="en-US" sz="2000" i="1" dirty="0">
                <a:solidFill>
                  <a:srgbClr val="0000FF"/>
                </a:solidFill>
                <a:latin typeface="Times New Roman"/>
                <a:cs typeface="Times New Roman"/>
              </a:rPr>
              <a:t>change of </a:t>
            </a:r>
            <a:r>
              <a:rPr lang="en-US" sz="2000" dirty="0">
                <a:latin typeface="Times New Roman"/>
                <a:cs typeface="Times New Roman"/>
              </a:rPr>
              <a:t>the body’s </a:t>
            </a:r>
            <a:r>
              <a:rPr lang="en-US" sz="2000" i="1" dirty="0">
                <a:solidFill>
                  <a:srgbClr val="0000FF"/>
                </a:solidFill>
                <a:latin typeface="Times New Roman"/>
                <a:cs typeface="Times New Roman"/>
              </a:rPr>
              <a:t>kinetic energy</a:t>
            </a:r>
            <a:r>
              <a:rPr lang="en-US" sz="2000" dirty="0">
                <a:solidFill>
                  <a:srgbClr val="000000"/>
                </a:solidFill>
                <a:latin typeface="Times New Roman"/>
                <a:cs typeface="Times New Roman"/>
              </a:rPr>
              <a:t>.  This was called the </a:t>
            </a:r>
            <a:r>
              <a:rPr lang="en-US" sz="2000" dirty="0">
                <a:solidFill>
                  <a:srgbClr val="FF0000"/>
                </a:solidFill>
                <a:latin typeface="Times New Roman"/>
                <a:cs typeface="Times New Roman"/>
              </a:rPr>
              <a:t>work/energy theorem</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13" name="TextBox 12"/>
          <p:cNvSpPr txBox="1"/>
          <p:nvPr/>
        </p:nvSpPr>
        <p:spPr>
          <a:xfrm>
            <a:off x="274954" y="3506306"/>
            <a:ext cx="8653146" cy="2062103"/>
          </a:xfrm>
          <a:prstGeom prst="rect">
            <a:avLst/>
          </a:prstGeom>
          <a:noFill/>
        </p:spPr>
        <p:txBody>
          <a:bodyPr wrap="square" rtlCol="0">
            <a:spAutoFit/>
          </a:bodyPr>
          <a:lstStyle/>
          <a:p>
            <a:r>
              <a:rPr lang="en-US" sz="2800" dirty="0">
                <a:solidFill>
                  <a:srgbClr val="FF0000"/>
                </a:solidFill>
                <a:latin typeface="Apple Chancery"/>
                <a:cs typeface="Apple Chancery"/>
              </a:rPr>
              <a:t>We then </a:t>
            </a:r>
            <a:r>
              <a:rPr lang="en-US" sz="2000" dirty="0">
                <a:solidFill>
                  <a:srgbClr val="000000"/>
                </a:solidFill>
                <a:latin typeface="Times New Roman"/>
                <a:cs typeface="Times New Roman"/>
              </a:rPr>
              <a:t>noticed that </a:t>
            </a:r>
            <a:r>
              <a:rPr lang="en-US" sz="2000" dirty="0">
                <a:solidFill>
                  <a:srgbClr val="0000FF"/>
                </a:solidFill>
                <a:latin typeface="Times New Roman"/>
                <a:cs typeface="Times New Roman"/>
              </a:rPr>
              <a:t>there are forces whose </a:t>
            </a:r>
            <a:r>
              <a:rPr lang="en-US" sz="2000" dirty="0">
                <a:solidFill>
                  <a:srgbClr val="FF0000"/>
                </a:solidFill>
                <a:latin typeface="Times New Roman"/>
                <a:cs typeface="Times New Roman"/>
              </a:rPr>
              <a:t>work done </a:t>
            </a:r>
            <a:r>
              <a:rPr lang="en-US" sz="2000" dirty="0">
                <a:solidFill>
                  <a:srgbClr val="000000"/>
                </a:solidFill>
                <a:latin typeface="Times New Roman"/>
                <a:cs typeface="Times New Roman"/>
              </a:rPr>
              <a:t>does </a:t>
            </a:r>
            <a:r>
              <a:rPr lang="en-US" sz="2000" dirty="0">
                <a:solidFill>
                  <a:srgbClr val="FF0000"/>
                </a:solidFill>
                <a:latin typeface="Times New Roman"/>
                <a:cs typeface="Times New Roman"/>
              </a:rPr>
              <a:t>not depend upon the path taken</a:t>
            </a:r>
            <a:r>
              <a:rPr lang="en-US" sz="2000" dirty="0">
                <a:solidFill>
                  <a:srgbClr val="000000"/>
                </a:solidFill>
                <a:latin typeface="Times New Roman"/>
                <a:cs typeface="Times New Roman"/>
              </a:rPr>
              <a:t> as a body travels between two points—</a:t>
            </a:r>
            <a:r>
              <a:rPr lang="en-US" sz="2000" dirty="0">
                <a:solidFill>
                  <a:srgbClr val="3366FF"/>
                </a:solidFill>
                <a:latin typeface="Times New Roman"/>
                <a:cs typeface="Times New Roman"/>
              </a:rPr>
              <a:t>whose</a:t>
            </a:r>
            <a:r>
              <a:rPr lang="en-US" sz="2000" dirty="0">
                <a:solidFill>
                  <a:srgbClr val="000000"/>
                </a:solidFill>
                <a:latin typeface="Times New Roman"/>
                <a:cs typeface="Times New Roman"/>
              </a:rPr>
              <a:t> </a:t>
            </a:r>
            <a:r>
              <a:rPr lang="en-US" sz="2000" dirty="0">
                <a:solidFill>
                  <a:srgbClr val="3366FF"/>
                </a:solidFill>
                <a:latin typeface="Times New Roman"/>
                <a:cs typeface="Times New Roman"/>
              </a:rPr>
              <a:t>work</a:t>
            </a:r>
            <a:r>
              <a:rPr lang="en-US" sz="2000" dirty="0">
                <a:solidFill>
                  <a:srgbClr val="000000"/>
                </a:solidFill>
                <a:latin typeface="Times New Roman"/>
                <a:cs typeface="Times New Roman"/>
              </a:rPr>
              <a:t> </a:t>
            </a:r>
            <a:r>
              <a:rPr lang="en-US" sz="2000">
                <a:solidFill>
                  <a:srgbClr val="0000FF"/>
                </a:solidFill>
                <a:latin typeface="Times New Roman"/>
                <a:cs typeface="Times New Roman"/>
              </a:rPr>
              <a:t>is strictly </a:t>
            </a:r>
            <a:r>
              <a:rPr lang="en-US" sz="2000" i="1" dirty="0">
                <a:solidFill>
                  <a:srgbClr val="0000FF"/>
                </a:solidFill>
                <a:latin typeface="Times New Roman"/>
                <a:cs typeface="Times New Roman"/>
              </a:rPr>
              <a:t>end-point dependent </a:t>
            </a:r>
            <a:r>
              <a:rPr lang="en-US" sz="2000" dirty="0">
                <a:solidFill>
                  <a:srgbClr val="000000"/>
                </a:solidFill>
                <a:latin typeface="Times New Roman"/>
                <a:cs typeface="Times New Roman"/>
              </a:rPr>
              <a:t>(friction was clearly not one of these forces).  In such cases, we developed the idea of a function that, when evaluated at the endpoints, would allow us to determine how much work the field did as a body moved between the points . . . which is to say, we </a:t>
            </a:r>
            <a:r>
              <a:rPr lang="en-US" sz="2000" dirty="0">
                <a:solidFill>
                  <a:srgbClr val="FF0000"/>
                </a:solidFill>
                <a:latin typeface="Times New Roman"/>
                <a:cs typeface="Times New Roman"/>
              </a:rPr>
              <a:t>developed</a:t>
            </a:r>
            <a:r>
              <a:rPr lang="en-US" sz="2000" dirty="0">
                <a:solidFill>
                  <a:srgbClr val="000000"/>
                </a:solidFill>
                <a:latin typeface="Times New Roman"/>
                <a:cs typeface="Times New Roman"/>
              </a:rPr>
              <a:t> the idea of </a:t>
            </a:r>
            <a:r>
              <a:rPr lang="en-US" sz="2000" dirty="0">
                <a:solidFill>
                  <a:srgbClr val="FF0000"/>
                </a:solidFill>
                <a:latin typeface="Times New Roman"/>
                <a:cs typeface="Times New Roman"/>
              </a:rPr>
              <a:t>potential energy functions</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14" name="TextBox 13"/>
          <p:cNvSpPr txBox="1"/>
          <p:nvPr/>
        </p:nvSpPr>
        <p:spPr>
          <a:xfrm>
            <a:off x="274954" y="5590164"/>
            <a:ext cx="8653146" cy="523220"/>
          </a:xfrm>
          <a:prstGeom prst="rect">
            <a:avLst/>
          </a:prstGeom>
          <a:noFill/>
        </p:spPr>
        <p:txBody>
          <a:bodyPr wrap="square" rtlCol="0">
            <a:spAutoFit/>
          </a:bodyPr>
          <a:lstStyle/>
          <a:p>
            <a:r>
              <a:rPr lang="en-US" sz="2800" dirty="0">
                <a:solidFill>
                  <a:srgbClr val="FF0000"/>
                </a:solidFill>
                <a:latin typeface="Apple Chancery"/>
                <a:cs typeface="Apple Chancery"/>
              </a:rPr>
              <a:t>So now it’s time </a:t>
            </a:r>
            <a:r>
              <a:rPr lang="en-US" sz="2000" dirty="0">
                <a:solidFill>
                  <a:srgbClr val="000000"/>
                </a:solidFill>
                <a:latin typeface="Times New Roman"/>
                <a:cs typeface="Times New Roman"/>
              </a:rPr>
              <a:t>to take the last step, starting with </a:t>
            </a:r>
            <a:r>
              <a:rPr lang="en-US" sz="2000" dirty="0">
                <a:solidFill>
                  <a:srgbClr val="0000FF"/>
                </a:solidFill>
                <a:latin typeface="Times New Roman"/>
                <a:cs typeface="Times New Roman"/>
              </a:rPr>
              <a:t>the work/energy theorem</a:t>
            </a:r>
            <a:r>
              <a:rPr lang="en-US" sz="2000" dirty="0">
                <a:solidFill>
                  <a:srgbClr val="000000"/>
                </a:solidFill>
                <a:latin typeface="Times New Roman"/>
                <a:cs typeface="Times New Roman"/>
              </a:rPr>
              <a:t>.</a:t>
            </a:r>
            <a:endParaRPr lang="en-US" sz="2400" dirty="0">
              <a:latin typeface="Apple Chancery"/>
              <a:cs typeface="Apple Chancery"/>
            </a:endParaRPr>
          </a:p>
        </p:txBody>
      </p:sp>
    </p:spTree>
    <p:extLst>
      <p:ext uri="{BB962C8B-B14F-4D97-AF65-F5344CB8AC3E}">
        <p14:creationId xmlns:p14="http://schemas.microsoft.com/office/powerpoint/2010/main" val="193897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830997"/>
          </a:xfrm>
          <a:prstGeom prst="rect">
            <a:avLst/>
          </a:prstGeom>
          <a:noFill/>
        </p:spPr>
        <p:txBody>
          <a:bodyPr wrap="square" rtlCol="0">
            <a:spAutoFit/>
          </a:bodyPr>
          <a:lstStyle/>
          <a:p>
            <a:pPr algn="ctr"/>
            <a:r>
              <a:rPr lang="en-US" sz="4800" dirty="0">
                <a:solidFill>
                  <a:srgbClr val="0000FF"/>
                </a:solidFill>
                <a:latin typeface="Apple Chancery"/>
                <a:cs typeface="Apple Chancery"/>
              </a:rPr>
              <a:t>Bit of </a:t>
            </a:r>
            <a:r>
              <a:rPr lang="en-US" sz="4800" dirty="0">
                <a:solidFill>
                  <a:srgbClr val="FF0000"/>
                </a:solidFill>
                <a:latin typeface="Apple Chancery"/>
                <a:cs typeface="Apple Chancery"/>
              </a:rPr>
              <a:t>Slight of Hand</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28.)</a:t>
            </a:r>
          </a:p>
        </p:txBody>
      </p:sp>
      <p:sp>
        <p:nvSpPr>
          <p:cNvPr id="38" name="TextBox 37"/>
          <p:cNvSpPr txBox="1"/>
          <p:nvPr/>
        </p:nvSpPr>
        <p:spPr>
          <a:xfrm>
            <a:off x="275723" y="1017864"/>
            <a:ext cx="4999540" cy="1200329"/>
          </a:xfrm>
          <a:prstGeom prst="rect">
            <a:avLst/>
          </a:prstGeom>
          <a:noFill/>
        </p:spPr>
        <p:txBody>
          <a:bodyPr wrap="square" rtlCol="0">
            <a:spAutoFit/>
          </a:bodyPr>
          <a:lstStyle/>
          <a:p>
            <a:r>
              <a:rPr lang="en-US" sz="3200" dirty="0">
                <a:solidFill>
                  <a:srgbClr val="FF0000"/>
                </a:solidFill>
                <a:latin typeface="Apple Chancery"/>
                <a:cs typeface="Apple Chancery"/>
              </a:rPr>
              <a:t>A ball </a:t>
            </a:r>
            <a:r>
              <a:rPr lang="en-US" sz="2000" dirty="0">
                <a:solidFill>
                  <a:srgbClr val="000000"/>
                </a:solidFill>
                <a:latin typeface="Times New Roman"/>
                <a:cs typeface="Times New Roman"/>
              </a:rPr>
              <a:t>moves from </a:t>
            </a:r>
            <a:r>
              <a:rPr lang="en-US" sz="2000" i="1" dirty="0">
                <a:solidFill>
                  <a:srgbClr val="000000"/>
                </a:solidFill>
                <a:latin typeface="Times New Roman"/>
                <a:cs typeface="Times New Roman"/>
              </a:rPr>
              <a:t>position 1 </a:t>
            </a:r>
            <a:r>
              <a:rPr lang="en-US" sz="2000" dirty="0">
                <a:solidFill>
                  <a:srgbClr val="000000"/>
                </a:solidFill>
                <a:latin typeface="Times New Roman"/>
                <a:cs typeface="Times New Roman"/>
              </a:rPr>
              <a:t>at      to </a:t>
            </a:r>
            <a:r>
              <a:rPr lang="en-US" sz="2000" i="1" dirty="0">
                <a:solidFill>
                  <a:srgbClr val="000000"/>
                </a:solidFill>
                <a:latin typeface="Times New Roman"/>
                <a:cs typeface="Times New Roman"/>
              </a:rPr>
              <a:t>position 2 </a:t>
            </a:r>
            <a:r>
              <a:rPr lang="en-US" sz="2000" dirty="0">
                <a:solidFill>
                  <a:srgbClr val="000000"/>
                </a:solidFill>
                <a:latin typeface="Times New Roman"/>
                <a:cs typeface="Times New Roman"/>
              </a:rPr>
              <a:t>at      as shown on the sketch.  How much </a:t>
            </a:r>
            <a:r>
              <a:rPr lang="en-US" sz="2000" i="1" dirty="0">
                <a:solidFill>
                  <a:srgbClr val="FF0000"/>
                </a:solidFill>
                <a:latin typeface="Times New Roman"/>
                <a:cs typeface="Times New Roman"/>
              </a:rPr>
              <a:t>work</a:t>
            </a:r>
            <a:r>
              <a:rPr lang="en-US" sz="2000" dirty="0">
                <a:solidFill>
                  <a:srgbClr val="000000"/>
                </a:solidFill>
                <a:latin typeface="Times New Roman"/>
                <a:cs typeface="Times New Roman"/>
              </a:rPr>
              <a:t> does </a:t>
            </a:r>
            <a:r>
              <a:rPr lang="en-US" sz="2000" i="1" dirty="0">
                <a:solidFill>
                  <a:srgbClr val="FF0000"/>
                </a:solidFill>
                <a:latin typeface="Times New Roman"/>
                <a:cs typeface="Times New Roman"/>
              </a:rPr>
              <a:t>gravity do </a:t>
            </a:r>
            <a:r>
              <a:rPr lang="en-US" sz="2000" dirty="0">
                <a:solidFill>
                  <a:srgbClr val="000000"/>
                </a:solidFill>
                <a:latin typeface="Times New Roman"/>
                <a:cs typeface="Times New Roman"/>
              </a:rPr>
              <a:t>in the process?</a:t>
            </a:r>
            <a:endParaRPr lang="en-US" sz="2400" dirty="0">
              <a:latin typeface="Apple Chancery"/>
              <a:cs typeface="Apple Chancery"/>
            </a:endParaRPr>
          </a:p>
        </p:txBody>
      </p:sp>
      <p:sp>
        <p:nvSpPr>
          <p:cNvPr id="55" name="TextBox 54"/>
          <p:cNvSpPr txBox="1"/>
          <p:nvPr/>
        </p:nvSpPr>
        <p:spPr>
          <a:xfrm>
            <a:off x="275723" y="2560592"/>
            <a:ext cx="5040330" cy="1754327"/>
          </a:xfrm>
          <a:prstGeom prst="rect">
            <a:avLst/>
          </a:prstGeom>
          <a:noFill/>
        </p:spPr>
        <p:txBody>
          <a:bodyPr wrap="square" rtlCol="0">
            <a:spAutoFit/>
          </a:bodyPr>
          <a:lstStyle/>
          <a:p>
            <a:r>
              <a:rPr lang="en-US" sz="2800" dirty="0">
                <a:solidFill>
                  <a:srgbClr val="FF0000"/>
                </a:solidFill>
                <a:latin typeface="Apple Chancery"/>
                <a:cs typeface="Apple Chancery"/>
              </a:rPr>
              <a:t>We can </a:t>
            </a:r>
            <a:r>
              <a:rPr lang="en-US" sz="2000" dirty="0">
                <a:solidFill>
                  <a:srgbClr val="000000"/>
                </a:solidFill>
                <a:latin typeface="Times New Roman"/>
                <a:cs typeface="Times New Roman"/>
              </a:rPr>
              <a:t>derive the work quantity using the standard          approach and noting that the direction of the gravitational force is </a:t>
            </a:r>
            <a:r>
              <a:rPr lang="en-US" sz="2000" i="1" dirty="0">
                <a:solidFill>
                  <a:srgbClr val="000000"/>
                </a:solidFill>
                <a:latin typeface="Times New Roman"/>
                <a:cs typeface="Times New Roman"/>
              </a:rPr>
              <a:t>opposite </a:t>
            </a:r>
            <a:r>
              <a:rPr lang="en-US" sz="2000" dirty="0">
                <a:solidFill>
                  <a:srgbClr val="000000"/>
                </a:solidFill>
                <a:latin typeface="Times New Roman"/>
                <a:cs typeface="Times New Roman"/>
              </a:rPr>
              <a:t>the direction of the displacement of the ball as it moves upward.  Doing so yields:</a:t>
            </a:r>
          </a:p>
        </p:txBody>
      </p:sp>
      <p:graphicFrame>
        <p:nvGraphicFramePr>
          <p:cNvPr id="57" name="Object 56"/>
          <p:cNvGraphicFramePr>
            <a:graphicFrameLocks noChangeAspect="1"/>
          </p:cNvGraphicFramePr>
          <p:nvPr/>
        </p:nvGraphicFramePr>
        <p:xfrm>
          <a:off x="1538288" y="4403819"/>
          <a:ext cx="3019425" cy="1731962"/>
        </p:xfrm>
        <a:graphic>
          <a:graphicData uri="http://schemas.openxmlformats.org/presentationml/2006/ole">
            <mc:AlternateContent xmlns:mc="http://schemas.openxmlformats.org/markup-compatibility/2006">
              <mc:Choice xmlns:v="urn:schemas-microsoft-com:vml" Requires="v">
                <p:oleObj spid="_x0000_s17559" name="Equation" r:id="rId3" imgW="1866900" imgH="1079500" progId="Equation.DSMT4">
                  <p:embed/>
                </p:oleObj>
              </mc:Choice>
              <mc:Fallback>
                <p:oleObj name="Equation" r:id="rId3" imgW="1866900" imgH="1079500" progId="Equation.DSMT4">
                  <p:embed/>
                  <p:pic>
                    <p:nvPicPr>
                      <p:cNvPr id="57" name="Object 56"/>
                      <p:cNvPicPr/>
                      <p:nvPr/>
                    </p:nvPicPr>
                    <p:blipFill>
                      <a:blip r:embed="rId4"/>
                      <a:stretch>
                        <a:fillRect/>
                      </a:stretch>
                    </p:blipFill>
                    <p:spPr>
                      <a:xfrm>
                        <a:off x="1538288" y="4403819"/>
                        <a:ext cx="3019425" cy="173196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74985743"/>
              </p:ext>
            </p:extLst>
          </p:nvPr>
        </p:nvGraphicFramePr>
        <p:xfrm>
          <a:off x="4106863" y="1179513"/>
          <a:ext cx="282575" cy="344487"/>
        </p:xfrm>
        <a:graphic>
          <a:graphicData uri="http://schemas.openxmlformats.org/presentationml/2006/ole">
            <mc:AlternateContent xmlns:mc="http://schemas.openxmlformats.org/markup-compatibility/2006">
              <mc:Choice xmlns:v="urn:schemas-microsoft-com:vml" Requires="v">
                <p:oleObj spid="_x0000_s17560" name="Equation" r:id="rId5" imgW="165100" imgH="203200" progId="Equation.DSMT4">
                  <p:embed/>
                </p:oleObj>
              </mc:Choice>
              <mc:Fallback>
                <p:oleObj name="Equation" r:id="rId5" imgW="165100" imgH="203200" progId="Equation.DSMT4">
                  <p:embed/>
                  <p:pic>
                    <p:nvPicPr>
                      <p:cNvPr id="25" name="Object 24"/>
                      <p:cNvPicPr/>
                      <p:nvPr/>
                    </p:nvPicPr>
                    <p:blipFill>
                      <a:blip r:embed="rId6"/>
                      <a:stretch>
                        <a:fillRect/>
                      </a:stretch>
                    </p:blipFill>
                    <p:spPr>
                      <a:xfrm>
                        <a:off x="4106863" y="1179513"/>
                        <a:ext cx="282575" cy="344487"/>
                      </a:xfrm>
                      <a:prstGeom prst="rect">
                        <a:avLst/>
                      </a:prstGeom>
                    </p:spPr>
                  </p:pic>
                </p:oleObj>
              </mc:Fallback>
            </mc:AlternateContent>
          </a:graphicData>
        </a:graphic>
      </p:graphicFrame>
      <p:graphicFrame>
        <p:nvGraphicFramePr>
          <p:cNvPr id="33" name="Object 32"/>
          <p:cNvGraphicFramePr>
            <a:graphicFrameLocks noChangeAspect="1"/>
          </p:cNvGraphicFramePr>
          <p:nvPr/>
        </p:nvGraphicFramePr>
        <p:xfrm>
          <a:off x="1676400" y="1550988"/>
          <a:ext cx="300038" cy="339725"/>
        </p:xfrm>
        <a:graphic>
          <a:graphicData uri="http://schemas.openxmlformats.org/presentationml/2006/ole">
            <mc:AlternateContent xmlns:mc="http://schemas.openxmlformats.org/markup-compatibility/2006">
              <mc:Choice xmlns:v="urn:schemas-microsoft-com:vml" Requires="v">
                <p:oleObj spid="_x0000_s17561" name="Equation" r:id="rId7" imgW="177800" imgH="203200" progId="Equation.DSMT4">
                  <p:embed/>
                </p:oleObj>
              </mc:Choice>
              <mc:Fallback>
                <p:oleObj name="Equation" r:id="rId7" imgW="177800" imgH="203200" progId="Equation.DSMT4">
                  <p:embed/>
                  <p:pic>
                    <p:nvPicPr>
                      <p:cNvPr id="33" name="Object 32"/>
                      <p:cNvPicPr/>
                      <p:nvPr/>
                    </p:nvPicPr>
                    <p:blipFill>
                      <a:blip r:embed="rId8"/>
                      <a:stretch>
                        <a:fillRect/>
                      </a:stretch>
                    </p:blipFill>
                    <p:spPr>
                      <a:xfrm>
                        <a:off x="1676400" y="1550988"/>
                        <a:ext cx="300038" cy="339725"/>
                      </a:xfrm>
                      <a:prstGeom prst="rect">
                        <a:avLst/>
                      </a:prstGeom>
                    </p:spPr>
                  </p:pic>
                </p:oleObj>
              </mc:Fallback>
            </mc:AlternateContent>
          </a:graphicData>
        </a:graphic>
      </p:graphicFrame>
      <p:grpSp>
        <p:nvGrpSpPr>
          <p:cNvPr id="2" name="Group 1"/>
          <p:cNvGrpSpPr/>
          <p:nvPr/>
        </p:nvGrpSpPr>
        <p:grpSpPr>
          <a:xfrm>
            <a:off x="5491163" y="1136927"/>
            <a:ext cx="3602038" cy="3306486"/>
            <a:chOff x="5491163" y="887689"/>
            <a:chExt cx="3602038" cy="3306486"/>
          </a:xfrm>
        </p:grpSpPr>
        <p:sp>
          <p:nvSpPr>
            <p:cNvPr id="36" name="Line 6"/>
            <p:cNvSpPr>
              <a:spLocks noChangeShapeType="1"/>
            </p:cNvSpPr>
            <p:nvPr/>
          </p:nvSpPr>
          <p:spPr bwMode="auto">
            <a:xfrm>
              <a:off x="6172201" y="4007127"/>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7"/>
            <p:cNvSpPr>
              <a:spLocks noChangeShapeType="1"/>
            </p:cNvSpPr>
            <p:nvPr/>
          </p:nvSpPr>
          <p:spPr bwMode="auto">
            <a:xfrm>
              <a:off x="7626351" y="2924452"/>
              <a:ext cx="0" cy="109696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3" name="Line 8"/>
            <p:cNvSpPr>
              <a:spLocks noChangeShapeType="1"/>
            </p:cNvSpPr>
            <p:nvPr/>
          </p:nvSpPr>
          <p:spPr bwMode="auto">
            <a:xfrm>
              <a:off x="8351839" y="916264"/>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 name="Oval 9"/>
            <p:cNvSpPr>
              <a:spLocks noChangeArrowheads="1"/>
            </p:cNvSpPr>
            <p:nvPr/>
          </p:nvSpPr>
          <p:spPr bwMode="auto">
            <a:xfrm>
              <a:off x="6823076" y="2880002"/>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5" name="Line 10"/>
            <p:cNvSpPr>
              <a:spLocks noChangeShapeType="1"/>
            </p:cNvSpPr>
            <p:nvPr/>
          </p:nvSpPr>
          <p:spPr bwMode="auto">
            <a:xfrm>
              <a:off x="6931026" y="1149627"/>
              <a:ext cx="15875" cy="170021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Oval 11"/>
            <p:cNvSpPr>
              <a:spLocks noChangeArrowheads="1"/>
            </p:cNvSpPr>
            <p:nvPr/>
          </p:nvSpPr>
          <p:spPr bwMode="auto">
            <a:xfrm>
              <a:off x="6791326" y="887689"/>
              <a:ext cx="277813" cy="277813"/>
            </a:xfrm>
            <a:prstGeom prst="ellipse">
              <a:avLst/>
            </a:prstGeom>
            <a:noFill/>
            <a:ln w="127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48" name="Object 2"/>
            <p:cNvGraphicFramePr>
              <a:graphicFrameLocks noChangeAspect="1"/>
            </p:cNvGraphicFramePr>
            <p:nvPr/>
          </p:nvGraphicFramePr>
          <p:xfrm>
            <a:off x="7702551" y="3251477"/>
            <a:ext cx="301625" cy="369887"/>
          </p:xfrm>
          <a:graphic>
            <a:graphicData uri="http://schemas.openxmlformats.org/presentationml/2006/ole">
              <mc:AlternateContent xmlns:mc="http://schemas.openxmlformats.org/markup-compatibility/2006">
                <mc:Choice xmlns:v="urn:schemas-microsoft-com:vml" Requires="v">
                  <p:oleObj spid="_x0000_s17562" name="Equation" r:id="rId9" imgW="165100" imgH="203200" progId="Equation.DSMT4">
                    <p:embed/>
                  </p:oleObj>
                </mc:Choice>
                <mc:Fallback>
                  <p:oleObj name="Equation" r:id="rId9" imgW="165100" imgH="203200" progId="Equation.DSMT4">
                    <p:embed/>
                    <p:pic>
                      <p:nvPicPr>
                        <p:cNvPr id="48" name="Object 2"/>
                        <p:cNvPicPr>
                          <a:picLocks noChangeAspect="1" noChangeArrowheads="1"/>
                        </p:cNvPicPr>
                        <p:nvPr/>
                      </p:nvPicPr>
                      <p:blipFill>
                        <a:blip r:embed="rId10"/>
                        <a:srcRect/>
                        <a:stretch>
                          <a:fillRect/>
                        </a:stretch>
                      </p:blipFill>
                      <p:spPr bwMode="auto">
                        <a:xfrm>
                          <a:off x="7702551" y="3251477"/>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9" name="Object 20"/>
            <p:cNvGraphicFramePr>
              <a:graphicFrameLocks noChangeAspect="1"/>
            </p:cNvGraphicFramePr>
            <p:nvPr/>
          </p:nvGraphicFramePr>
          <p:xfrm>
            <a:off x="8443914" y="2230714"/>
            <a:ext cx="325437" cy="371475"/>
          </p:xfrm>
          <a:graphic>
            <a:graphicData uri="http://schemas.openxmlformats.org/presentationml/2006/ole">
              <mc:AlternateContent xmlns:mc="http://schemas.openxmlformats.org/markup-compatibility/2006">
                <mc:Choice xmlns:v="urn:schemas-microsoft-com:vml" Requires="v">
                  <p:oleObj spid="_x0000_s17563" name="Equation" r:id="rId11" imgW="177800" imgH="203200" progId="Equation.DSMT4">
                    <p:embed/>
                  </p:oleObj>
                </mc:Choice>
                <mc:Fallback>
                  <p:oleObj name="Equation" r:id="rId11" imgW="177800" imgH="203200" progId="Equation.DSMT4">
                    <p:embed/>
                    <p:pic>
                      <p:nvPicPr>
                        <p:cNvPr id="49" name="Object 20"/>
                        <p:cNvPicPr>
                          <a:picLocks noChangeAspect="1" noChangeArrowheads="1"/>
                        </p:cNvPicPr>
                        <p:nvPr/>
                      </p:nvPicPr>
                      <p:blipFill>
                        <a:blip r:embed="rId12"/>
                        <a:srcRect/>
                        <a:stretch>
                          <a:fillRect/>
                        </a:stretch>
                      </p:blipFill>
                      <p:spPr bwMode="auto">
                        <a:xfrm>
                          <a:off x="8443914" y="2230714"/>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0" name="Object 21"/>
            <p:cNvGraphicFramePr>
              <a:graphicFrameLocks noChangeAspect="1"/>
            </p:cNvGraphicFramePr>
            <p:nvPr/>
          </p:nvGraphicFramePr>
          <p:xfrm>
            <a:off x="5664201" y="898802"/>
            <a:ext cx="1019175" cy="312737"/>
          </p:xfrm>
          <a:graphic>
            <a:graphicData uri="http://schemas.openxmlformats.org/presentationml/2006/ole">
              <mc:AlternateContent xmlns:mc="http://schemas.openxmlformats.org/markup-compatibility/2006">
                <mc:Choice xmlns:v="urn:schemas-microsoft-com:vml" Requires="v">
                  <p:oleObj spid="_x0000_s17564" name="Equation" r:id="rId13" imgW="660400" imgH="203200" progId="Equation.DSMT4">
                    <p:embed/>
                  </p:oleObj>
                </mc:Choice>
                <mc:Fallback>
                  <p:oleObj name="Equation" r:id="rId13" imgW="660400" imgH="203200" progId="Equation.DSMT4">
                    <p:embed/>
                    <p:pic>
                      <p:nvPicPr>
                        <p:cNvPr id="5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4201" y="898802"/>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nvGraphicFramePr>
          <p:xfrm>
            <a:off x="5664201" y="2880002"/>
            <a:ext cx="1000125" cy="312737"/>
          </p:xfrm>
          <a:graphic>
            <a:graphicData uri="http://schemas.openxmlformats.org/presentationml/2006/ole">
              <mc:AlternateContent xmlns:mc="http://schemas.openxmlformats.org/markup-compatibility/2006">
                <mc:Choice xmlns:v="urn:schemas-microsoft-com:vml" Requires="v">
                  <p:oleObj spid="_x0000_s17565" name="Equation" r:id="rId15" imgW="647700" imgH="203200" progId="Equation.DSMT4">
                    <p:embed/>
                  </p:oleObj>
                </mc:Choice>
                <mc:Fallback>
                  <p:oleObj name="Equation" r:id="rId15" imgW="647700" imgH="203200" progId="Equation.DSMT4">
                    <p:embed/>
                    <p:pic>
                      <p:nvPicPr>
                        <p:cNvPr id="52"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4201" y="2880002"/>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4" name="Object 2"/>
            <p:cNvGraphicFramePr>
              <a:graphicFrameLocks noChangeAspect="1"/>
            </p:cNvGraphicFramePr>
            <p:nvPr/>
          </p:nvGraphicFramePr>
          <p:xfrm>
            <a:off x="5491163" y="3846512"/>
            <a:ext cx="649287" cy="347663"/>
          </p:xfrm>
          <a:graphic>
            <a:graphicData uri="http://schemas.openxmlformats.org/presentationml/2006/ole">
              <mc:AlternateContent xmlns:mc="http://schemas.openxmlformats.org/markup-compatibility/2006">
                <mc:Choice xmlns:v="urn:schemas-microsoft-com:vml" Requires="v">
                  <p:oleObj spid="_x0000_s17566" name="Equation" r:id="rId17" imgW="355600" imgH="190500" progId="Equation.DSMT4">
                    <p:embed/>
                  </p:oleObj>
                </mc:Choice>
                <mc:Fallback>
                  <p:oleObj name="Equation" r:id="rId17" imgW="355600" imgH="190500" progId="Equation.DSMT4">
                    <p:embed/>
                    <p:pic>
                      <p:nvPicPr>
                        <p:cNvPr id="54" name="Object 2"/>
                        <p:cNvPicPr>
                          <a:picLocks noChangeAspect="1" noChangeArrowheads="1"/>
                        </p:cNvPicPr>
                        <p:nvPr/>
                      </p:nvPicPr>
                      <p:blipFill>
                        <a:blip r:embed="rId18"/>
                        <a:srcRect/>
                        <a:stretch>
                          <a:fillRect/>
                        </a:stretch>
                      </p:blipFill>
                      <p:spPr bwMode="auto">
                        <a:xfrm>
                          <a:off x="5491163" y="3846512"/>
                          <a:ext cx="649287"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graphicFrame>
        <p:nvGraphicFramePr>
          <p:cNvPr id="53" name="Object 52"/>
          <p:cNvGraphicFramePr>
            <a:graphicFrameLocks noChangeAspect="1"/>
          </p:cNvGraphicFramePr>
          <p:nvPr/>
        </p:nvGraphicFramePr>
        <p:xfrm>
          <a:off x="1290638" y="3003828"/>
          <a:ext cx="514350" cy="319087"/>
        </p:xfrm>
        <a:graphic>
          <a:graphicData uri="http://schemas.openxmlformats.org/presentationml/2006/ole">
            <mc:AlternateContent xmlns:mc="http://schemas.openxmlformats.org/markup-compatibility/2006">
              <mc:Choice xmlns:v="urn:schemas-microsoft-com:vml" Requires="v">
                <p:oleObj spid="_x0000_s17567" name="Equation" r:id="rId19" imgW="304800" imgH="190500" progId="Equation.DSMT4">
                  <p:embed/>
                </p:oleObj>
              </mc:Choice>
              <mc:Fallback>
                <p:oleObj name="Equation" r:id="rId19" imgW="304800" imgH="190500" progId="Equation.DSMT4">
                  <p:embed/>
                  <p:pic>
                    <p:nvPicPr>
                      <p:cNvPr id="53" name="Object 52"/>
                      <p:cNvPicPr/>
                      <p:nvPr/>
                    </p:nvPicPr>
                    <p:blipFill>
                      <a:blip r:embed="rId20"/>
                      <a:stretch>
                        <a:fillRect/>
                      </a:stretch>
                    </p:blipFill>
                    <p:spPr>
                      <a:xfrm>
                        <a:off x="1290638" y="3003828"/>
                        <a:ext cx="514350" cy="319087"/>
                      </a:xfrm>
                      <a:prstGeom prst="rect">
                        <a:avLst/>
                      </a:prstGeom>
                    </p:spPr>
                  </p:pic>
                </p:oleObj>
              </mc:Fallback>
            </mc:AlternateContent>
          </a:graphicData>
        </a:graphic>
      </p:graphicFrame>
      <p:cxnSp>
        <p:nvCxnSpPr>
          <p:cNvPr id="23" name="Straight Connector 22"/>
          <p:cNvCxnSpPr/>
          <p:nvPr/>
        </p:nvCxnSpPr>
        <p:spPr>
          <a:xfrm flipV="1">
            <a:off x="3807919" y="5255419"/>
            <a:ext cx="384969" cy="5032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3474204749"/>
              </p:ext>
            </p:extLst>
          </p:nvPr>
        </p:nvGraphicFramePr>
        <p:xfrm>
          <a:off x="4179888" y="5081077"/>
          <a:ext cx="234950" cy="190500"/>
        </p:xfrm>
        <a:graphic>
          <a:graphicData uri="http://schemas.openxmlformats.org/presentationml/2006/ole">
            <mc:AlternateContent xmlns:mc="http://schemas.openxmlformats.org/markup-compatibility/2006">
              <mc:Choice xmlns:v="urn:schemas-microsoft-com:vml" Requires="v">
                <p:oleObj spid="_x0000_s17568" name="Equation" r:id="rId21" imgW="190500" imgH="152400" progId="Equation.DSMT4">
                  <p:embed/>
                </p:oleObj>
              </mc:Choice>
              <mc:Fallback>
                <p:oleObj name="Equation" r:id="rId21" imgW="190500" imgH="152400" progId="Equation.DSMT4">
                  <p:embed/>
                  <p:pic>
                    <p:nvPicPr>
                      <p:cNvPr id="26" name="Object 25"/>
                      <p:cNvPicPr/>
                      <p:nvPr/>
                    </p:nvPicPr>
                    <p:blipFill>
                      <a:blip r:embed="rId22"/>
                      <a:stretch>
                        <a:fillRect/>
                      </a:stretch>
                    </p:blipFill>
                    <p:spPr>
                      <a:xfrm>
                        <a:off x="4179888" y="5081077"/>
                        <a:ext cx="234950" cy="190500"/>
                      </a:xfrm>
                      <a:prstGeom prst="rect">
                        <a:avLst/>
                      </a:prstGeom>
                    </p:spPr>
                  </p:pic>
                </p:oleObj>
              </mc:Fallback>
            </mc:AlternateContent>
          </a:graphicData>
        </a:graphic>
      </p:graphicFrame>
    </p:spTree>
    <p:extLst>
      <p:ext uri="{BB962C8B-B14F-4D97-AF65-F5344CB8AC3E}">
        <p14:creationId xmlns:p14="http://schemas.microsoft.com/office/powerpoint/2010/main" val="6713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29.)</a:t>
            </a:r>
          </a:p>
        </p:txBody>
      </p:sp>
      <p:sp>
        <p:nvSpPr>
          <p:cNvPr id="38" name="TextBox 37"/>
          <p:cNvSpPr txBox="1"/>
          <p:nvPr/>
        </p:nvSpPr>
        <p:spPr>
          <a:xfrm>
            <a:off x="275723" y="282479"/>
            <a:ext cx="4999540" cy="2123658"/>
          </a:xfrm>
          <a:prstGeom prst="rect">
            <a:avLst/>
          </a:prstGeom>
          <a:noFill/>
        </p:spPr>
        <p:txBody>
          <a:bodyPr wrap="square" rtlCol="0">
            <a:spAutoFit/>
          </a:bodyPr>
          <a:lstStyle/>
          <a:p>
            <a:r>
              <a:rPr lang="en-US" sz="3200" dirty="0">
                <a:solidFill>
                  <a:srgbClr val="FF0000"/>
                </a:solidFill>
                <a:latin typeface="Apple Chancery"/>
                <a:cs typeface="Apple Chancery"/>
              </a:rPr>
              <a:t>We next </a:t>
            </a:r>
            <a:r>
              <a:rPr lang="en-US" sz="2000" dirty="0">
                <a:solidFill>
                  <a:srgbClr val="000000"/>
                </a:solidFill>
                <a:latin typeface="Times New Roman"/>
                <a:cs typeface="Times New Roman"/>
              </a:rPr>
              <a:t>need to </a:t>
            </a:r>
            <a:r>
              <a:rPr lang="en-US" sz="2000" dirty="0">
                <a:solidFill>
                  <a:srgbClr val="0000FF"/>
                </a:solidFill>
                <a:latin typeface="Times New Roman"/>
                <a:cs typeface="Times New Roman"/>
              </a:rPr>
              <a:t>derive the amount of work gravity does </a:t>
            </a:r>
            <a:r>
              <a:rPr lang="en-US" sz="2000" dirty="0">
                <a:solidFill>
                  <a:srgbClr val="000000"/>
                </a:solidFill>
                <a:latin typeface="Times New Roman"/>
                <a:cs typeface="Times New Roman"/>
              </a:rPr>
              <a:t>on the ball as it traveled from </a:t>
            </a:r>
            <a:r>
              <a:rPr lang="en-US" sz="2000" i="1" dirty="0">
                <a:solidFill>
                  <a:srgbClr val="000000"/>
                </a:solidFill>
                <a:latin typeface="Times New Roman"/>
                <a:cs typeface="Times New Roman"/>
              </a:rPr>
              <a:t>position 1 </a:t>
            </a:r>
            <a:r>
              <a:rPr lang="en-US" sz="2000" dirty="0">
                <a:solidFill>
                  <a:srgbClr val="000000"/>
                </a:solidFill>
                <a:latin typeface="Times New Roman"/>
                <a:cs typeface="Times New Roman"/>
              </a:rPr>
              <a:t>to </a:t>
            </a:r>
            <a:r>
              <a:rPr lang="en-US" sz="2000" i="1" dirty="0">
                <a:solidFill>
                  <a:srgbClr val="000000"/>
                </a:solidFill>
                <a:latin typeface="Times New Roman"/>
                <a:cs typeface="Times New Roman"/>
              </a:rPr>
              <a:t>position 2 </a:t>
            </a:r>
            <a:r>
              <a:rPr lang="en-US" sz="2000" dirty="0">
                <a:solidFill>
                  <a:srgbClr val="FF0000"/>
                </a:solidFill>
                <a:latin typeface="Times New Roman"/>
                <a:cs typeface="Times New Roman"/>
              </a:rPr>
              <a:t>along the convoluted path </a:t>
            </a:r>
            <a:r>
              <a:rPr lang="en-US" sz="2000" dirty="0">
                <a:solidFill>
                  <a:srgbClr val="000000"/>
                </a:solidFill>
                <a:latin typeface="Times New Roman"/>
                <a:cs typeface="Times New Roman"/>
              </a:rPr>
              <a:t>shown to the right.  Note that I’ve broken the sections into mini-sections for easy analysis.</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48" name="Object 2"/>
          <p:cNvGraphicFramePr>
            <a:graphicFrameLocks noChangeAspect="1"/>
          </p:cNvGraphicFramePr>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18568" name="Equation" r:id="rId3" imgW="165100" imgH="203200" progId="Equation.DSMT4">
                  <p:embed/>
                </p:oleObj>
              </mc:Choice>
              <mc:Fallback>
                <p:oleObj name="Equation" r:id="rId3" imgW="165100" imgH="203200" progId="Equation.DSMT4">
                  <p:embed/>
                  <p:pic>
                    <p:nvPicPr>
                      <p:cNvPr id="48" name="Object 2"/>
                      <p:cNvPicPr>
                        <a:picLocks noChangeAspect="1" noChangeArrowheads="1"/>
                      </p:cNvPicPr>
                      <p:nvPr/>
                    </p:nvPicPr>
                    <p:blipFill>
                      <a:blip r:embed="rId4"/>
                      <a:srcRect/>
                      <a:stretch>
                        <a:fillRect/>
                      </a:stretch>
                    </p:blipFill>
                    <p:spPr bwMode="auto">
                      <a:xfrm>
                        <a:off x="7702551" y="3513415"/>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9" name="Object 20"/>
          <p:cNvGraphicFramePr>
            <a:graphicFrameLocks noChangeAspect="1"/>
          </p:cNvGraphicFramePr>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18569" name="Equation" r:id="rId5" imgW="177800" imgH="203200" progId="Equation.DSMT4">
                  <p:embed/>
                </p:oleObj>
              </mc:Choice>
              <mc:Fallback>
                <p:oleObj name="Equation" r:id="rId5" imgW="177800" imgH="203200" progId="Equation.DSMT4">
                  <p:embed/>
                  <p:pic>
                    <p:nvPicPr>
                      <p:cNvPr id="49" name="Object 20"/>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0" name="Object 21"/>
          <p:cNvGraphicFramePr>
            <a:graphicFrameLocks noChangeAspect="1"/>
          </p:cNvGraphicFramePr>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18570" name="Equation" r:id="rId7" imgW="660400" imgH="203200" progId="Equation.DSMT4">
                  <p:embed/>
                </p:oleObj>
              </mc:Choice>
              <mc:Fallback>
                <p:oleObj name="Equation" r:id="rId7" imgW="660400" imgH="203200" progId="Equation.DSMT4">
                  <p:embed/>
                  <p:pic>
                    <p:nvPicPr>
                      <p:cNvPr id="5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18571" name="Equation" r:id="rId9" imgW="647700" imgH="203200" progId="Equation.DSMT4">
                  <p:embed/>
                </p:oleObj>
              </mc:Choice>
              <mc:Fallback>
                <p:oleObj name="Equation" r:id="rId9" imgW="647700" imgH="203200" progId="Equation.DSMT4">
                  <p:embed/>
                  <p:pic>
                    <p:nvPicPr>
                      <p:cNvPr id="52"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4" name="Straight Arrow Connector 3"/>
          <p:cNvCxnSpPr/>
          <p:nvPr/>
        </p:nvCxnSpPr>
        <p:spPr>
          <a:xfrm flipH="1">
            <a:off x="6019316" y="3301564"/>
            <a:ext cx="772010" cy="0"/>
          </a:xfrm>
          <a:prstGeom prst="straightConnector1">
            <a:avLst/>
          </a:prstGeom>
          <a:ln w="1905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19801" y="563306"/>
            <a:ext cx="892176" cy="0"/>
          </a:xfrm>
          <a:prstGeom prst="straightConnector1">
            <a:avLst/>
          </a:prstGeom>
          <a:ln w="1905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924677" y="563255"/>
            <a:ext cx="0" cy="738495"/>
          </a:xfrm>
          <a:prstGeom prst="straightConnector1">
            <a:avLst/>
          </a:prstGeom>
          <a:ln w="1905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019801" y="563256"/>
            <a:ext cx="0" cy="694044"/>
          </a:xfrm>
          <a:prstGeom prst="straightConnector1">
            <a:avLst/>
          </a:prstGeom>
          <a:ln w="1905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019316" y="1257300"/>
            <a:ext cx="0" cy="2044266"/>
          </a:xfrm>
          <a:prstGeom prst="straightConnector1">
            <a:avLst/>
          </a:prstGeom>
          <a:ln w="1905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0" name="Object 2"/>
          <p:cNvGraphicFramePr>
            <a:graphicFrameLocks noChangeAspect="1"/>
          </p:cNvGraphicFramePr>
          <p:nvPr/>
        </p:nvGraphicFramePr>
        <p:xfrm>
          <a:off x="6019322" y="3359150"/>
          <a:ext cx="772004" cy="222422"/>
        </p:xfrm>
        <a:graphic>
          <a:graphicData uri="http://schemas.openxmlformats.org/presentationml/2006/ole">
            <mc:AlternateContent xmlns:mc="http://schemas.openxmlformats.org/markup-compatibility/2006">
              <mc:Choice xmlns:v="urn:schemas-microsoft-com:vml" Requires="v">
                <p:oleObj spid="_x0000_s18572" name="Equation" r:id="rId11" imgW="571500" imgH="165100" progId="Equation.DSMT4">
                  <p:embed/>
                </p:oleObj>
              </mc:Choice>
              <mc:Fallback>
                <p:oleObj name="Equation" r:id="rId11" imgW="571500" imgH="165100" progId="Equation.DSMT4">
                  <p:embed/>
                  <p:pic>
                    <p:nvPicPr>
                      <p:cNvPr id="40" name="Object 2"/>
                      <p:cNvPicPr>
                        <a:picLocks noChangeAspect="1" noChangeArrowheads="1"/>
                      </p:cNvPicPr>
                      <p:nvPr/>
                    </p:nvPicPr>
                    <p:blipFill>
                      <a:blip r:embed="rId12"/>
                      <a:srcRect/>
                      <a:stretch>
                        <a:fillRect/>
                      </a:stretch>
                    </p:blipFill>
                    <p:spPr bwMode="auto">
                      <a:xfrm>
                        <a:off x="6019322" y="3359150"/>
                        <a:ext cx="772004" cy="222422"/>
                      </a:xfrm>
                      <a:prstGeom prst="rect">
                        <a:avLst/>
                      </a:prstGeom>
                      <a:noFill/>
                      <a:ln>
                        <a:noFill/>
                      </a:ln>
                    </p:spPr>
                  </p:pic>
                </p:oleObj>
              </mc:Fallback>
            </mc:AlternateContent>
          </a:graphicData>
        </a:graphic>
      </p:graphicFrame>
      <p:sp>
        <p:nvSpPr>
          <p:cNvPr id="56" name="TextBox 55"/>
          <p:cNvSpPr txBox="1"/>
          <p:nvPr/>
        </p:nvSpPr>
        <p:spPr>
          <a:xfrm>
            <a:off x="234933" y="5562331"/>
            <a:ext cx="8534418" cy="830997"/>
          </a:xfrm>
          <a:prstGeom prst="rect">
            <a:avLst/>
          </a:prstGeom>
          <a:noFill/>
        </p:spPr>
        <p:txBody>
          <a:bodyPr wrap="square" rtlCol="0">
            <a:spAutoFit/>
          </a:bodyPr>
          <a:lstStyle/>
          <a:p>
            <a:r>
              <a:rPr lang="en-US" sz="2800" dirty="0">
                <a:solidFill>
                  <a:srgbClr val="FF0000"/>
                </a:solidFill>
                <a:latin typeface="Apple Chancery"/>
                <a:cs typeface="Apple Chancery"/>
              </a:rPr>
              <a:t>Conclusion: </a:t>
            </a:r>
            <a:r>
              <a:rPr lang="en-US" sz="2000" i="1" dirty="0">
                <a:solidFill>
                  <a:srgbClr val="0000FF"/>
                </a:solidFill>
                <a:latin typeface="Times New Roman"/>
                <a:cs typeface="Times New Roman"/>
              </a:rPr>
              <a:t>All that matters </a:t>
            </a:r>
            <a:r>
              <a:rPr lang="en-US" sz="2000" dirty="0">
                <a:solidFill>
                  <a:srgbClr val="000000"/>
                </a:solidFill>
                <a:latin typeface="Times New Roman"/>
                <a:cs typeface="Times New Roman"/>
              </a:rPr>
              <a:t>when doing a work calculation with gravity </a:t>
            </a:r>
            <a:r>
              <a:rPr lang="en-US" sz="2000" dirty="0">
                <a:solidFill>
                  <a:srgbClr val="0000FF"/>
                </a:solidFill>
                <a:latin typeface="Times New Roman"/>
                <a:cs typeface="Times New Roman"/>
              </a:rPr>
              <a:t>is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where you start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where you end </a:t>
            </a:r>
            <a:r>
              <a:rPr lang="en-US" sz="2000" dirty="0">
                <a:solidFill>
                  <a:srgbClr val="000000"/>
                </a:solidFill>
                <a:latin typeface="Times New Roman"/>
                <a:cs typeface="Times New Roman"/>
              </a:rPr>
              <a:t>with the </a:t>
            </a:r>
            <a:r>
              <a:rPr lang="en-US" sz="2000" i="1" dirty="0">
                <a:solidFill>
                  <a:srgbClr val="FF0000"/>
                </a:solidFill>
                <a:latin typeface="Times New Roman"/>
                <a:cs typeface="Times New Roman"/>
              </a:rPr>
              <a:t>path making no difference at all</a:t>
            </a:r>
            <a:r>
              <a:rPr lang="en-US" sz="2000" dirty="0">
                <a:solidFill>
                  <a:srgbClr val="000000"/>
                </a:solidFill>
                <a:latin typeface="Times New Roman"/>
                <a:cs typeface="Times New Roman"/>
              </a:rPr>
              <a:t>.</a:t>
            </a:r>
          </a:p>
        </p:txBody>
      </p:sp>
      <p:graphicFrame>
        <p:nvGraphicFramePr>
          <p:cNvPr id="58" name="Object 2"/>
          <p:cNvGraphicFramePr>
            <a:graphicFrameLocks noChangeAspect="1"/>
          </p:cNvGraphicFramePr>
          <p:nvPr/>
        </p:nvGraphicFramePr>
        <p:xfrm>
          <a:off x="5197475" y="1927225"/>
          <a:ext cx="788988" cy="222250"/>
        </p:xfrm>
        <a:graphic>
          <a:graphicData uri="http://schemas.openxmlformats.org/presentationml/2006/ole">
            <mc:AlternateContent xmlns:mc="http://schemas.openxmlformats.org/markup-compatibility/2006">
              <mc:Choice xmlns:v="urn:schemas-microsoft-com:vml" Requires="v">
                <p:oleObj spid="_x0000_s18573" name="Equation" r:id="rId13" imgW="584200" imgH="165100" progId="Equation.DSMT4">
                  <p:embed/>
                </p:oleObj>
              </mc:Choice>
              <mc:Fallback>
                <p:oleObj name="Equation" r:id="rId13" imgW="584200" imgH="165100" progId="Equation.DSMT4">
                  <p:embed/>
                  <p:pic>
                    <p:nvPicPr>
                      <p:cNvPr id="58" name="Object 2"/>
                      <p:cNvPicPr>
                        <a:picLocks noChangeAspect="1" noChangeArrowheads="1"/>
                      </p:cNvPicPr>
                      <p:nvPr/>
                    </p:nvPicPr>
                    <p:blipFill>
                      <a:blip r:embed="rId14"/>
                      <a:srcRect/>
                      <a:stretch>
                        <a:fillRect/>
                      </a:stretch>
                    </p:blipFill>
                    <p:spPr bwMode="auto">
                      <a:xfrm>
                        <a:off x="5197475" y="1927225"/>
                        <a:ext cx="788988" cy="222250"/>
                      </a:xfrm>
                      <a:prstGeom prst="rect">
                        <a:avLst/>
                      </a:prstGeom>
                      <a:noFill/>
                      <a:ln>
                        <a:noFill/>
                      </a:ln>
                    </p:spPr>
                  </p:pic>
                </p:oleObj>
              </mc:Fallback>
            </mc:AlternateContent>
          </a:graphicData>
        </a:graphic>
      </p:graphicFrame>
      <p:graphicFrame>
        <p:nvGraphicFramePr>
          <p:cNvPr id="59" name="Object 2"/>
          <p:cNvGraphicFramePr>
            <a:graphicFrameLocks noChangeAspect="1"/>
          </p:cNvGraphicFramePr>
          <p:nvPr/>
        </p:nvGraphicFramePr>
        <p:xfrm>
          <a:off x="5205552" y="787400"/>
          <a:ext cx="772004" cy="222422"/>
        </p:xfrm>
        <a:graphic>
          <a:graphicData uri="http://schemas.openxmlformats.org/presentationml/2006/ole">
            <mc:AlternateContent xmlns:mc="http://schemas.openxmlformats.org/markup-compatibility/2006">
              <mc:Choice xmlns:v="urn:schemas-microsoft-com:vml" Requires="v">
                <p:oleObj spid="_x0000_s18574" name="Equation" r:id="rId15" imgW="571500" imgH="165100" progId="Equation.DSMT4">
                  <p:embed/>
                </p:oleObj>
              </mc:Choice>
              <mc:Fallback>
                <p:oleObj name="Equation" r:id="rId15" imgW="571500" imgH="165100" progId="Equation.DSMT4">
                  <p:embed/>
                  <p:pic>
                    <p:nvPicPr>
                      <p:cNvPr id="59" name="Object 2"/>
                      <p:cNvPicPr>
                        <a:picLocks noChangeAspect="1" noChangeArrowheads="1"/>
                      </p:cNvPicPr>
                      <p:nvPr/>
                    </p:nvPicPr>
                    <p:blipFill>
                      <a:blip r:embed="rId16"/>
                      <a:srcRect/>
                      <a:stretch>
                        <a:fillRect/>
                      </a:stretch>
                    </p:blipFill>
                    <p:spPr bwMode="auto">
                      <a:xfrm>
                        <a:off x="5205552" y="787400"/>
                        <a:ext cx="772004" cy="222422"/>
                      </a:xfrm>
                      <a:prstGeom prst="rect">
                        <a:avLst/>
                      </a:prstGeom>
                      <a:noFill/>
                      <a:ln>
                        <a:noFill/>
                      </a:ln>
                    </p:spPr>
                  </p:pic>
                </p:oleObj>
              </mc:Fallback>
            </mc:AlternateContent>
          </a:graphicData>
        </a:graphic>
      </p:graphicFrame>
      <p:graphicFrame>
        <p:nvGraphicFramePr>
          <p:cNvPr id="60" name="Object 2"/>
          <p:cNvGraphicFramePr>
            <a:graphicFrameLocks noChangeAspect="1"/>
          </p:cNvGraphicFramePr>
          <p:nvPr/>
        </p:nvGraphicFramePr>
        <p:xfrm>
          <a:off x="6985000" y="701675"/>
          <a:ext cx="788987" cy="222250"/>
        </p:xfrm>
        <a:graphic>
          <a:graphicData uri="http://schemas.openxmlformats.org/presentationml/2006/ole">
            <mc:AlternateContent xmlns:mc="http://schemas.openxmlformats.org/markup-compatibility/2006">
              <mc:Choice xmlns:v="urn:schemas-microsoft-com:vml" Requires="v">
                <p:oleObj spid="_x0000_s18575" name="Equation" r:id="rId17" imgW="584200" imgH="165100" progId="Equation.DSMT4">
                  <p:embed/>
                </p:oleObj>
              </mc:Choice>
              <mc:Fallback>
                <p:oleObj name="Equation" r:id="rId17" imgW="584200" imgH="165100" progId="Equation.DSMT4">
                  <p:embed/>
                  <p:pic>
                    <p:nvPicPr>
                      <p:cNvPr id="60" name="Object 2"/>
                      <p:cNvPicPr>
                        <a:picLocks noChangeAspect="1" noChangeArrowheads="1"/>
                      </p:cNvPicPr>
                      <p:nvPr/>
                    </p:nvPicPr>
                    <p:blipFill>
                      <a:blip r:embed="rId18"/>
                      <a:srcRect/>
                      <a:stretch>
                        <a:fillRect/>
                      </a:stretch>
                    </p:blipFill>
                    <p:spPr bwMode="auto">
                      <a:xfrm>
                        <a:off x="6985000" y="701675"/>
                        <a:ext cx="788987" cy="222250"/>
                      </a:xfrm>
                      <a:prstGeom prst="rect">
                        <a:avLst/>
                      </a:prstGeom>
                      <a:noFill/>
                      <a:ln>
                        <a:noFill/>
                      </a:ln>
                    </p:spPr>
                  </p:pic>
                </p:oleObj>
              </mc:Fallback>
            </mc:AlternateContent>
          </a:graphicData>
        </a:graphic>
      </p:graphicFrame>
      <p:graphicFrame>
        <p:nvGraphicFramePr>
          <p:cNvPr id="61" name="Object 2"/>
          <p:cNvGraphicFramePr>
            <a:graphicFrameLocks noChangeAspect="1"/>
          </p:cNvGraphicFramePr>
          <p:nvPr/>
        </p:nvGraphicFramePr>
        <p:xfrm>
          <a:off x="6078054" y="282479"/>
          <a:ext cx="788987" cy="222250"/>
        </p:xfrm>
        <a:graphic>
          <a:graphicData uri="http://schemas.openxmlformats.org/presentationml/2006/ole">
            <mc:AlternateContent xmlns:mc="http://schemas.openxmlformats.org/markup-compatibility/2006">
              <mc:Choice xmlns:v="urn:schemas-microsoft-com:vml" Requires="v">
                <p:oleObj spid="_x0000_s18576" name="Equation" r:id="rId19" imgW="584200" imgH="165100" progId="Equation.DSMT4">
                  <p:embed/>
                </p:oleObj>
              </mc:Choice>
              <mc:Fallback>
                <p:oleObj name="Equation" r:id="rId19" imgW="584200" imgH="165100" progId="Equation.DSMT4">
                  <p:embed/>
                  <p:pic>
                    <p:nvPicPr>
                      <p:cNvPr id="61" name="Object 2"/>
                      <p:cNvPicPr>
                        <a:picLocks noChangeAspect="1" noChangeArrowheads="1"/>
                      </p:cNvPicPr>
                      <p:nvPr/>
                    </p:nvPicPr>
                    <p:blipFill>
                      <a:blip r:embed="rId20"/>
                      <a:srcRect/>
                      <a:stretch>
                        <a:fillRect/>
                      </a:stretch>
                    </p:blipFill>
                    <p:spPr bwMode="auto">
                      <a:xfrm>
                        <a:off x="6078054" y="282479"/>
                        <a:ext cx="788987" cy="222250"/>
                      </a:xfrm>
                      <a:prstGeom prst="rect">
                        <a:avLst/>
                      </a:prstGeom>
                      <a:noFill/>
                      <a:ln>
                        <a:noFill/>
                      </a:ln>
                    </p:spPr>
                  </p:pic>
                </p:oleObj>
              </mc:Fallback>
            </mc:AlternateContent>
          </a:graphicData>
        </a:graphic>
      </p:graphicFrame>
      <p:sp>
        <p:nvSpPr>
          <p:cNvPr id="62" name="TextBox 61"/>
          <p:cNvSpPr txBox="1"/>
          <p:nvPr/>
        </p:nvSpPr>
        <p:spPr>
          <a:xfrm>
            <a:off x="626561" y="2396816"/>
            <a:ext cx="4570914" cy="1015663"/>
          </a:xfrm>
          <a:prstGeom prst="rect">
            <a:avLst/>
          </a:prstGeom>
          <a:noFill/>
        </p:spPr>
        <p:txBody>
          <a:bodyPr wrap="square" rtlCol="0">
            <a:spAutoFit/>
          </a:bodyPr>
          <a:lstStyle/>
          <a:p>
            <a:r>
              <a:rPr lang="en-US" sz="2000" dirty="0">
                <a:solidFill>
                  <a:srgbClr val="FF0000"/>
                </a:solidFill>
                <a:latin typeface="Apple Chancery"/>
                <a:cs typeface="Apple Chancery"/>
              </a:rPr>
              <a:t>--in section 1 and 4, </a:t>
            </a:r>
            <a:r>
              <a:rPr lang="en-US" sz="2000" dirty="0">
                <a:solidFill>
                  <a:srgbClr val="0000FF"/>
                </a:solidFill>
                <a:latin typeface="Times New Roman"/>
                <a:cs typeface="Times New Roman"/>
              </a:rPr>
              <a:t>gravity </a:t>
            </a:r>
            <a:r>
              <a:rPr lang="en-US" sz="2000" dirty="0">
                <a:solidFill>
                  <a:srgbClr val="000000"/>
                </a:solidFill>
                <a:latin typeface="Times New Roman"/>
                <a:cs typeface="Times New Roman"/>
              </a:rPr>
              <a:t>does </a:t>
            </a:r>
            <a:r>
              <a:rPr lang="en-US" sz="2000" dirty="0">
                <a:solidFill>
                  <a:srgbClr val="0000FF"/>
                </a:solidFill>
                <a:latin typeface="Times New Roman"/>
                <a:cs typeface="Times New Roman"/>
              </a:rPr>
              <a:t>no work done </a:t>
            </a:r>
            <a:r>
              <a:rPr lang="en-US" sz="2000" dirty="0">
                <a:solidFill>
                  <a:srgbClr val="000000"/>
                </a:solidFill>
                <a:latin typeface="Times New Roman"/>
                <a:cs typeface="Times New Roman"/>
              </a:rPr>
              <a:t>as the force is perpendicular to the displacement through those sections; </a:t>
            </a:r>
          </a:p>
        </p:txBody>
      </p:sp>
      <p:sp>
        <p:nvSpPr>
          <p:cNvPr id="63" name="TextBox 62"/>
          <p:cNvSpPr txBox="1"/>
          <p:nvPr/>
        </p:nvSpPr>
        <p:spPr>
          <a:xfrm>
            <a:off x="626561" y="3412479"/>
            <a:ext cx="4570914" cy="1323439"/>
          </a:xfrm>
          <a:prstGeom prst="rect">
            <a:avLst/>
          </a:prstGeom>
          <a:noFill/>
        </p:spPr>
        <p:txBody>
          <a:bodyPr wrap="square" rtlCol="0">
            <a:spAutoFit/>
          </a:bodyPr>
          <a:lstStyle/>
          <a:p>
            <a:r>
              <a:rPr lang="en-US" sz="2000" dirty="0">
                <a:solidFill>
                  <a:srgbClr val="FF0000"/>
                </a:solidFill>
                <a:latin typeface="Apple Chancery"/>
                <a:cs typeface="Apple Chancery"/>
              </a:rPr>
              <a:t>--in section 3, </a:t>
            </a:r>
            <a:r>
              <a:rPr lang="en-US" sz="2000" dirty="0">
                <a:solidFill>
                  <a:srgbClr val="0000FF"/>
                </a:solidFill>
                <a:latin typeface="Times New Roman"/>
                <a:cs typeface="Times New Roman"/>
              </a:rPr>
              <a:t>gravity’s work </a:t>
            </a:r>
            <a:r>
              <a:rPr lang="en-US" sz="2000" dirty="0">
                <a:latin typeface="Times New Roman"/>
                <a:cs typeface="Times New Roman"/>
              </a:rPr>
              <a:t>is</a:t>
            </a:r>
            <a:r>
              <a:rPr lang="en-US" sz="2000" dirty="0">
                <a:solidFill>
                  <a:srgbClr val="0000FF"/>
                </a:solidFill>
                <a:latin typeface="Times New Roman"/>
                <a:cs typeface="Times New Roman"/>
              </a:rPr>
              <a:t> negative </a:t>
            </a:r>
            <a:r>
              <a:rPr lang="en-US" sz="2000" dirty="0">
                <a:solidFill>
                  <a:srgbClr val="000000"/>
                </a:solidFill>
                <a:latin typeface="Times New Roman"/>
                <a:cs typeface="Times New Roman"/>
              </a:rPr>
              <a:t>(force down, motion up) whereas </a:t>
            </a:r>
            <a:r>
              <a:rPr lang="en-US" sz="2000" dirty="0">
                <a:solidFill>
                  <a:srgbClr val="FF0000"/>
                </a:solidFill>
                <a:latin typeface="Apple Chancery"/>
                <a:cs typeface="Apple Chancery"/>
              </a:rPr>
              <a:t>in section 5</a:t>
            </a:r>
            <a:r>
              <a:rPr lang="en-US" sz="2000" dirty="0">
                <a:solidFill>
                  <a:srgbClr val="0000FF"/>
                </a:solidFill>
                <a:latin typeface="Times New Roman"/>
                <a:cs typeface="Times New Roman"/>
              </a:rPr>
              <a:t>, its work is </a:t>
            </a:r>
            <a:r>
              <a:rPr lang="en-US" sz="2000" dirty="0">
                <a:latin typeface="Times New Roman"/>
                <a:cs typeface="Times New Roman"/>
              </a:rPr>
              <a:t>the</a:t>
            </a:r>
            <a:r>
              <a:rPr lang="en-US" sz="2000" dirty="0">
                <a:solidFill>
                  <a:srgbClr val="0000FF"/>
                </a:solidFill>
                <a:latin typeface="Times New Roman"/>
                <a:cs typeface="Times New Roman"/>
              </a:rPr>
              <a:t> same magnitude but positive, </a:t>
            </a:r>
            <a:r>
              <a:rPr lang="en-US" sz="2000" dirty="0">
                <a:solidFill>
                  <a:srgbClr val="008000"/>
                </a:solidFill>
                <a:latin typeface="Times New Roman"/>
                <a:cs typeface="Times New Roman"/>
              </a:rPr>
              <a:t>so these two add to zero</a:t>
            </a:r>
            <a:r>
              <a:rPr lang="en-US" sz="2000" dirty="0">
                <a:solidFill>
                  <a:srgbClr val="0000FF"/>
                </a:solidFill>
                <a:latin typeface="Times New Roman"/>
                <a:cs typeface="Times New Roman"/>
              </a:rPr>
              <a:t>.</a:t>
            </a:r>
            <a:r>
              <a:rPr lang="en-US" sz="2000" dirty="0">
                <a:solidFill>
                  <a:srgbClr val="000000"/>
                </a:solidFill>
                <a:latin typeface="Times New Roman"/>
                <a:cs typeface="Times New Roman"/>
              </a:rPr>
              <a:t> </a:t>
            </a:r>
          </a:p>
        </p:txBody>
      </p:sp>
      <p:sp>
        <p:nvSpPr>
          <p:cNvPr id="64" name="TextBox 63"/>
          <p:cNvSpPr txBox="1"/>
          <p:nvPr/>
        </p:nvSpPr>
        <p:spPr>
          <a:xfrm>
            <a:off x="626560" y="4735918"/>
            <a:ext cx="8288839" cy="707886"/>
          </a:xfrm>
          <a:prstGeom prst="rect">
            <a:avLst/>
          </a:prstGeom>
          <a:noFill/>
        </p:spPr>
        <p:txBody>
          <a:bodyPr wrap="square" rtlCol="0">
            <a:spAutoFit/>
          </a:bodyPr>
          <a:lstStyle/>
          <a:p>
            <a:r>
              <a:rPr lang="en-US" sz="2000" dirty="0">
                <a:solidFill>
                  <a:srgbClr val="FF0000"/>
                </a:solidFill>
                <a:latin typeface="Apple Chancery"/>
                <a:cs typeface="Apple Chancery"/>
              </a:rPr>
              <a:t>--in section 2, </a:t>
            </a:r>
            <a:r>
              <a:rPr lang="en-US" sz="2000" dirty="0">
                <a:solidFill>
                  <a:srgbClr val="0000FF"/>
                </a:solidFill>
                <a:latin typeface="Times New Roman"/>
                <a:cs typeface="Times New Roman"/>
              </a:rPr>
              <a:t>gravity does negative work </a:t>
            </a:r>
            <a:r>
              <a:rPr lang="en-US" sz="2000" dirty="0">
                <a:solidFill>
                  <a:srgbClr val="000000"/>
                </a:solidFill>
                <a:latin typeface="Times New Roman"/>
                <a:cs typeface="Times New Roman"/>
              </a:rPr>
              <a:t>in the amount calculated in the previous section . . . </a:t>
            </a:r>
          </a:p>
        </p:txBody>
      </p:sp>
    </p:spTree>
    <p:extLst>
      <p:ext uri="{BB962C8B-B14F-4D97-AF65-F5344CB8AC3E}">
        <p14:creationId xmlns:p14="http://schemas.microsoft.com/office/powerpoint/2010/main" val="35530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30.)</a:t>
            </a:r>
          </a:p>
        </p:txBody>
      </p:sp>
      <p:sp>
        <p:nvSpPr>
          <p:cNvPr id="38" name="TextBox 37"/>
          <p:cNvSpPr txBox="1"/>
          <p:nvPr/>
        </p:nvSpPr>
        <p:spPr>
          <a:xfrm>
            <a:off x="275723" y="307879"/>
            <a:ext cx="8601576" cy="1015663"/>
          </a:xfrm>
          <a:prstGeom prst="rect">
            <a:avLst/>
          </a:prstGeom>
          <a:noFill/>
        </p:spPr>
        <p:txBody>
          <a:bodyPr wrap="square" rtlCol="0">
            <a:spAutoFit/>
          </a:bodyPr>
          <a:lstStyle/>
          <a:p>
            <a:r>
              <a:rPr lang="en-US" sz="3200" dirty="0">
                <a:solidFill>
                  <a:srgbClr val="0000FF"/>
                </a:solidFill>
                <a:latin typeface="Apple Chancery"/>
                <a:cs typeface="Apple Chancery"/>
              </a:rPr>
              <a:t>Force fields that </a:t>
            </a:r>
            <a:r>
              <a:rPr lang="en-US" sz="2000" dirty="0">
                <a:solidFill>
                  <a:srgbClr val="000000"/>
                </a:solidFill>
                <a:latin typeface="Times New Roman"/>
                <a:cs typeface="Times New Roman"/>
              </a:rPr>
              <a:t>act this way, whose work calculations are </a:t>
            </a:r>
            <a:r>
              <a:rPr lang="en-US" sz="2000" dirty="0">
                <a:solidFill>
                  <a:srgbClr val="FF0000"/>
                </a:solidFill>
                <a:latin typeface="Times New Roman"/>
                <a:cs typeface="Times New Roman"/>
              </a:rPr>
              <a:t>PATH INDEPENDENT</a:t>
            </a:r>
            <a:r>
              <a:rPr lang="en-US" sz="2000" dirty="0">
                <a:solidFill>
                  <a:srgbClr val="000000"/>
                </a:solidFill>
                <a:latin typeface="Times New Roman"/>
                <a:cs typeface="Times New Roman"/>
              </a:rPr>
              <a:t>, are called </a:t>
            </a:r>
            <a:r>
              <a:rPr lang="en-US" sz="2800" dirty="0">
                <a:solidFill>
                  <a:srgbClr val="FF0000"/>
                </a:solidFill>
                <a:latin typeface="Apple Chancery"/>
                <a:cs typeface="Apple Chancery"/>
              </a:rPr>
              <a:t>CONSERVATIVE FORCES</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55" name="TextBox 54"/>
          <p:cNvSpPr txBox="1"/>
          <p:nvPr/>
        </p:nvSpPr>
        <p:spPr>
          <a:xfrm>
            <a:off x="466223" y="1478364"/>
            <a:ext cx="4639177" cy="1938992"/>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 </a:t>
            </a:r>
            <a:r>
              <a:rPr lang="en-US" sz="2000" i="1" dirty="0">
                <a:solidFill>
                  <a:srgbClr val="0000FF"/>
                </a:solidFill>
                <a:latin typeface="Times New Roman"/>
                <a:cs typeface="Times New Roman"/>
              </a:rPr>
              <a:t>conservative force </a:t>
            </a:r>
            <a:r>
              <a:rPr lang="en-US" sz="2000" dirty="0">
                <a:solidFill>
                  <a:srgbClr val="0000FF"/>
                </a:solidFill>
                <a:latin typeface="Times New Roman"/>
                <a:cs typeface="Times New Roman"/>
              </a:rPr>
              <a:t>does NO NET WORK around a </a:t>
            </a:r>
            <a:r>
              <a:rPr lang="en-US" sz="2000" dirty="0">
                <a:solidFill>
                  <a:srgbClr val="FF0000"/>
                </a:solidFill>
                <a:latin typeface="Times New Roman"/>
                <a:cs typeface="Times New Roman"/>
              </a:rPr>
              <a:t>closed path </a:t>
            </a:r>
            <a:r>
              <a:rPr lang="en-US" sz="2000" dirty="0">
                <a:latin typeface="Times New Roman"/>
                <a:cs typeface="Times New Roman"/>
              </a:rPr>
              <a:t>(another example beyond the visual shown to the right is the work gravity would do as the ball went from position 1 </a:t>
            </a:r>
            <a:r>
              <a:rPr lang="en-US" sz="2000" i="1" dirty="0">
                <a:latin typeface="Times New Roman"/>
                <a:cs typeface="Times New Roman"/>
              </a:rPr>
              <a:t>out and back </a:t>
            </a:r>
            <a:r>
              <a:rPr lang="en-US" sz="2000" dirty="0">
                <a:latin typeface="Times New Roman"/>
                <a:cs typeface="Times New Roman"/>
              </a:rPr>
              <a:t>to position 1)</a:t>
            </a:r>
            <a:r>
              <a:rPr lang="en-US" sz="2000" dirty="0">
                <a:solidFill>
                  <a:srgbClr val="000000"/>
                </a:solidFill>
                <a:latin typeface="Times New Roman"/>
                <a:cs typeface="Times New Roman"/>
              </a:rPr>
              <a:t>.</a:t>
            </a:r>
          </a:p>
        </p:txBody>
      </p:sp>
      <p:sp>
        <p:nvSpPr>
          <p:cNvPr id="24" name="TextBox 23"/>
          <p:cNvSpPr txBox="1"/>
          <p:nvPr/>
        </p:nvSpPr>
        <p:spPr>
          <a:xfrm>
            <a:off x="478921" y="3575966"/>
            <a:ext cx="4626479" cy="1077218"/>
          </a:xfrm>
          <a:prstGeom prst="rect">
            <a:avLst/>
          </a:prstGeom>
          <a:noFill/>
        </p:spPr>
        <p:txBody>
          <a:bodyPr wrap="square" rtlCol="0">
            <a:spAutoFit/>
          </a:bodyPr>
          <a:lstStyle/>
          <a:p>
            <a:r>
              <a:rPr lang="en-US" sz="2400" dirty="0">
                <a:solidFill>
                  <a:srgbClr val="FF0000"/>
                </a:solidFill>
                <a:latin typeface="Apple Chancery"/>
                <a:cs typeface="Apple Chancery"/>
              </a:rPr>
              <a:t>This means </a:t>
            </a:r>
            <a:r>
              <a:rPr lang="en-US" sz="2000" dirty="0">
                <a:latin typeface="Times New Roman"/>
                <a:cs typeface="Times New Roman"/>
              </a:rPr>
              <a:t>a</a:t>
            </a:r>
            <a:r>
              <a:rPr lang="en-US" sz="2000" i="1" dirty="0">
                <a:solidFill>
                  <a:srgbClr val="0000FF"/>
                </a:solidFill>
                <a:latin typeface="Times New Roman"/>
                <a:cs typeface="Times New Roman"/>
              </a:rPr>
              <a:t> non-conservative force </a:t>
            </a:r>
            <a:r>
              <a:rPr lang="en-US" sz="2000" dirty="0">
                <a:solidFill>
                  <a:srgbClr val="000000"/>
                </a:solidFill>
                <a:latin typeface="Times New Roman"/>
                <a:cs typeface="Times New Roman"/>
              </a:rPr>
              <a:t>does work that </a:t>
            </a:r>
            <a:r>
              <a:rPr lang="en-US" sz="2000" i="1" dirty="0">
                <a:solidFill>
                  <a:srgbClr val="FF0000"/>
                </a:solidFill>
                <a:latin typeface="Times New Roman"/>
                <a:cs typeface="Times New Roman"/>
              </a:rPr>
              <a:t>is </a:t>
            </a:r>
            <a:r>
              <a:rPr lang="en-US" sz="2000" dirty="0">
                <a:solidFill>
                  <a:srgbClr val="000000"/>
                </a:solidFill>
                <a:latin typeface="Times New Roman"/>
                <a:cs typeface="Times New Roman"/>
              </a:rPr>
              <a:t>path dependent.  The classic example of this is </a:t>
            </a:r>
            <a:r>
              <a:rPr lang="en-US" sz="2000" dirty="0">
                <a:solidFill>
                  <a:srgbClr val="FF0000"/>
                </a:solidFill>
                <a:latin typeface="Apple Chancery"/>
                <a:cs typeface="Apple Chancery"/>
              </a:rPr>
              <a:t>friction</a:t>
            </a:r>
            <a:r>
              <a:rPr lang="en-US" sz="2000" dirty="0">
                <a:solidFill>
                  <a:srgbClr val="000000"/>
                </a:solidFill>
                <a:latin typeface="Times New Roman"/>
                <a:cs typeface="Times New Roman"/>
              </a:rPr>
              <a:t>.</a:t>
            </a:r>
          </a:p>
        </p:txBody>
      </p:sp>
      <p:sp>
        <p:nvSpPr>
          <p:cNvPr id="2" name="Freeform 1"/>
          <p:cNvSpPr/>
          <p:nvPr/>
        </p:nvSpPr>
        <p:spPr>
          <a:xfrm>
            <a:off x="5664200" y="2023790"/>
            <a:ext cx="2718730" cy="1528621"/>
          </a:xfrm>
          <a:custGeom>
            <a:avLst/>
            <a:gdLst>
              <a:gd name="connsiteX0" fmla="*/ 0 w 2718730"/>
              <a:gd name="connsiteY0" fmla="*/ 770210 h 1528621"/>
              <a:gd name="connsiteX1" fmla="*/ 342900 w 2718730"/>
              <a:gd name="connsiteY1" fmla="*/ 274910 h 1528621"/>
              <a:gd name="connsiteX2" fmla="*/ 939800 w 2718730"/>
              <a:gd name="connsiteY2" fmla="*/ 20910 h 1528621"/>
              <a:gd name="connsiteX3" fmla="*/ 1828800 w 2718730"/>
              <a:gd name="connsiteY3" fmla="*/ 33610 h 1528621"/>
              <a:gd name="connsiteX4" fmla="*/ 2451100 w 2718730"/>
              <a:gd name="connsiteY4" fmla="*/ 186010 h 1528621"/>
              <a:gd name="connsiteX5" fmla="*/ 2717800 w 2718730"/>
              <a:gd name="connsiteY5" fmla="*/ 782910 h 1528621"/>
              <a:gd name="connsiteX6" fmla="*/ 2514600 w 2718730"/>
              <a:gd name="connsiteY6" fmla="*/ 1303610 h 1528621"/>
              <a:gd name="connsiteX7" fmla="*/ 1917700 w 2718730"/>
              <a:gd name="connsiteY7" fmla="*/ 1506810 h 1528621"/>
              <a:gd name="connsiteX8" fmla="*/ 990600 w 2718730"/>
              <a:gd name="connsiteY8" fmla="*/ 1481410 h 1528621"/>
              <a:gd name="connsiteX9" fmla="*/ 215900 w 2718730"/>
              <a:gd name="connsiteY9" fmla="*/ 1138510 h 1528621"/>
              <a:gd name="connsiteX10" fmla="*/ 12700 w 2718730"/>
              <a:gd name="connsiteY10" fmla="*/ 719410 h 1528621"/>
              <a:gd name="connsiteX11" fmla="*/ 12700 w 2718730"/>
              <a:gd name="connsiteY11" fmla="*/ 719410 h 152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8730" h="1528621">
                <a:moveTo>
                  <a:pt x="0" y="770210"/>
                </a:moveTo>
                <a:cubicBezTo>
                  <a:pt x="93133" y="585001"/>
                  <a:pt x="186267" y="399793"/>
                  <a:pt x="342900" y="274910"/>
                </a:cubicBezTo>
                <a:cubicBezTo>
                  <a:pt x="499533" y="150027"/>
                  <a:pt x="692150" y="61127"/>
                  <a:pt x="939800" y="20910"/>
                </a:cubicBezTo>
                <a:cubicBezTo>
                  <a:pt x="1187450" y="-19307"/>
                  <a:pt x="1576917" y="6093"/>
                  <a:pt x="1828800" y="33610"/>
                </a:cubicBezTo>
                <a:cubicBezTo>
                  <a:pt x="2080683" y="61127"/>
                  <a:pt x="2302933" y="61127"/>
                  <a:pt x="2451100" y="186010"/>
                </a:cubicBezTo>
                <a:cubicBezTo>
                  <a:pt x="2599267" y="310893"/>
                  <a:pt x="2707217" y="596643"/>
                  <a:pt x="2717800" y="782910"/>
                </a:cubicBezTo>
                <a:cubicBezTo>
                  <a:pt x="2728383" y="969177"/>
                  <a:pt x="2647950" y="1182960"/>
                  <a:pt x="2514600" y="1303610"/>
                </a:cubicBezTo>
                <a:cubicBezTo>
                  <a:pt x="2381250" y="1424260"/>
                  <a:pt x="2171700" y="1477177"/>
                  <a:pt x="1917700" y="1506810"/>
                </a:cubicBezTo>
                <a:cubicBezTo>
                  <a:pt x="1663700" y="1536443"/>
                  <a:pt x="1274233" y="1542793"/>
                  <a:pt x="990600" y="1481410"/>
                </a:cubicBezTo>
                <a:cubicBezTo>
                  <a:pt x="706967" y="1420027"/>
                  <a:pt x="378883" y="1265510"/>
                  <a:pt x="215900" y="1138510"/>
                </a:cubicBezTo>
                <a:cubicBezTo>
                  <a:pt x="52917" y="1011510"/>
                  <a:pt x="12700" y="719410"/>
                  <a:pt x="12700" y="719410"/>
                </a:cubicBezTo>
                <a:lnTo>
                  <a:pt x="12700" y="719410"/>
                </a:lnTo>
              </a:path>
            </a:pathLst>
          </a:cu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5681132" y="2768600"/>
            <a:ext cx="768350" cy="415925"/>
            <a:chOff x="5994400" y="2527300"/>
            <a:chExt cx="768350" cy="415925"/>
          </a:xfrm>
        </p:grpSpPr>
        <p:graphicFrame>
          <p:nvGraphicFramePr>
            <p:cNvPr id="48" name="Object 2"/>
            <p:cNvGraphicFramePr>
              <a:graphicFrameLocks noChangeAspect="1"/>
            </p:cNvGraphicFramePr>
            <p:nvPr/>
          </p:nvGraphicFramePr>
          <p:xfrm>
            <a:off x="6229350" y="2527300"/>
            <a:ext cx="533400" cy="415925"/>
          </p:xfrm>
          <a:graphic>
            <a:graphicData uri="http://schemas.openxmlformats.org/presentationml/2006/ole">
              <mc:AlternateContent xmlns:mc="http://schemas.openxmlformats.org/markup-compatibility/2006">
                <mc:Choice xmlns:v="urn:schemas-microsoft-com:vml" Requires="v">
                  <p:oleObj spid="_x0000_s19652" name="Equation" r:id="rId3" imgW="292100" imgH="228600" progId="Equation.DSMT4">
                    <p:embed/>
                  </p:oleObj>
                </mc:Choice>
                <mc:Fallback>
                  <p:oleObj name="Equation" r:id="rId3" imgW="292100" imgH="228600" progId="Equation.DSMT4">
                    <p:embed/>
                    <p:pic>
                      <p:nvPicPr>
                        <p:cNvPr id="48" name="Object 2"/>
                        <p:cNvPicPr>
                          <a:picLocks noChangeAspect="1" noChangeArrowheads="1"/>
                        </p:cNvPicPr>
                        <p:nvPr/>
                      </p:nvPicPr>
                      <p:blipFill>
                        <a:blip r:embed="rId4"/>
                        <a:srcRect/>
                        <a:stretch>
                          <a:fillRect/>
                        </a:stretch>
                      </p:blipFill>
                      <p:spPr bwMode="auto">
                        <a:xfrm>
                          <a:off x="6229350" y="2527300"/>
                          <a:ext cx="5334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30" name="Straight Arrow Connector 29"/>
          <p:cNvCxnSpPr/>
          <p:nvPr/>
        </p:nvCxnSpPr>
        <p:spPr>
          <a:xfrm flipV="1">
            <a:off x="5681132" y="2628900"/>
            <a:ext cx="0" cy="279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083300" y="2049190"/>
            <a:ext cx="372533" cy="17974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7308851" y="1995573"/>
            <a:ext cx="946150" cy="415925"/>
            <a:chOff x="5994400" y="2527300"/>
            <a:chExt cx="946150" cy="415925"/>
          </a:xfrm>
        </p:grpSpPr>
        <p:graphicFrame>
          <p:nvGraphicFramePr>
            <p:cNvPr id="41" name="Object 2"/>
            <p:cNvGraphicFramePr>
              <a:graphicFrameLocks noChangeAspect="1"/>
            </p:cNvGraphicFramePr>
            <p:nvPr/>
          </p:nvGraphicFramePr>
          <p:xfrm>
            <a:off x="6407150" y="2527300"/>
            <a:ext cx="533400" cy="415925"/>
          </p:xfrm>
          <a:graphic>
            <a:graphicData uri="http://schemas.openxmlformats.org/presentationml/2006/ole">
              <mc:AlternateContent xmlns:mc="http://schemas.openxmlformats.org/markup-compatibility/2006">
                <mc:Choice xmlns:v="urn:schemas-microsoft-com:vml" Requires="v">
                  <p:oleObj spid="_x0000_s19653" name="Equation" r:id="rId5" imgW="292100" imgH="228600" progId="Equation.DSMT4">
                    <p:embed/>
                  </p:oleObj>
                </mc:Choice>
                <mc:Fallback>
                  <p:oleObj name="Equation" r:id="rId5" imgW="292100" imgH="228600" progId="Equation.DSMT4">
                    <p:embed/>
                    <p:pic>
                      <p:nvPicPr>
                        <p:cNvPr id="41" name="Object 2"/>
                        <p:cNvPicPr>
                          <a:picLocks noChangeAspect="1" noChangeArrowheads="1"/>
                        </p:cNvPicPr>
                        <p:nvPr/>
                      </p:nvPicPr>
                      <p:blipFill>
                        <a:blip r:embed="rId4"/>
                        <a:srcRect/>
                        <a:stretch>
                          <a:fillRect/>
                        </a:stretch>
                      </p:blipFill>
                      <p:spPr bwMode="auto">
                        <a:xfrm>
                          <a:off x="6407150" y="2527300"/>
                          <a:ext cx="5334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45" name="Straight Arrow Connector 44"/>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a:off x="7323665" y="2042670"/>
            <a:ext cx="406402" cy="4859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8" name="Object 2"/>
          <p:cNvGraphicFramePr>
            <a:graphicFrameLocks noChangeAspect="1"/>
          </p:cNvGraphicFramePr>
          <p:nvPr/>
        </p:nvGraphicFramePr>
        <p:xfrm>
          <a:off x="5381625" y="2594769"/>
          <a:ext cx="231775" cy="347662"/>
        </p:xfrm>
        <a:graphic>
          <a:graphicData uri="http://schemas.openxmlformats.org/presentationml/2006/ole">
            <mc:AlternateContent xmlns:mc="http://schemas.openxmlformats.org/markup-compatibility/2006">
              <mc:Choice xmlns:v="urn:schemas-microsoft-com:vml" Requires="v">
                <p:oleObj spid="_x0000_s19654" name="Equation" r:id="rId6" imgW="127000" imgH="190500" progId="Equation.DSMT4">
                  <p:embed/>
                </p:oleObj>
              </mc:Choice>
              <mc:Fallback>
                <p:oleObj name="Equation" r:id="rId6" imgW="127000" imgH="190500" progId="Equation.DSMT4">
                  <p:embed/>
                  <p:pic>
                    <p:nvPicPr>
                      <p:cNvPr id="58" name="Object 2"/>
                      <p:cNvPicPr>
                        <a:picLocks noChangeAspect="1" noChangeArrowheads="1"/>
                      </p:cNvPicPr>
                      <p:nvPr/>
                    </p:nvPicPr>
                    <p:blipFill>
                      <a:blip r:embed="rId7"/>
                      <a:srcRect/>
                      <a:stretch>
                        <a:fillRect/>
                      </a:stretch>
                    </p:blipFill>
                    <p:spPr bwMode="auto">
                      <a:xfrm>
                        <a:off x="5381625" y="2594769"/>
                        <a:ext cx="2317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nvGrpSpPr>
          <p:cNvPr id="60" name="Group 59"/>
          <p:cNvGrpSpPr/>
          <p:nvPr/>
        </p:nvGrpSpPr>
        <p:grpSpPr>
          <a:xfrm>
            <a:off x="6212415" y="2178844"/>
            <a:ext cx="717550" cy="415925"/>
            <a:chOff x="5994400" y="2527300"/>
            <a:chExt cx="717550" cy="415925"/>
          </a:xfrm>
        </p:grpSpPr>
        <p:graphicFrame>
          <p:nvGraphicFramePr>
            <p:cNvPr id="61" name="Object 2"/>
            <p:cNvGraphicFramePr>
              <a:graphicFrameLocks noChangeAspect="1"/>
            </p:cNvGraphicFramePr>
            <p:nvPr/>
          </p:nvGraphicFramePr>
          <p:xfrm>
            <a:off x="6178550" y="2527300"/>
            <a:ext cx="533400" cy="415925"/>
          </p:xfrm>
          <a:graphic>
            <a:graphicData uri="http://schemas.openxmlformats.org/presentationml/2006/ole">
              <mc:AlternateContent xmlns:mc="http://schemas.openxmlformats.org/markup-compatibility/2006">
                <mc:Choice xmlns:v="urn:schemas-microsoft-com:vml" Requires="v">
                  <p:oleObj spid="_x0000_s19655" name="Equation" r:id="rId8" imgW="292100" imgH="228600" progId="Equation.DSMT4">
                    <p:embed/>
                  </p:oleObj>
                </mc:Choice>
                <mc:Fallback>
                  <p:oleObj name="Equation" r:id="rId8" imgW="292100" imgH="228600" progId="Equation.DSMT4">
                    <p:embed/>
                    <p:pic>
                      <p:nvPicPr>
                        <p:cNvPr id="61" name="Object 2"/>
                        <p:cNvPicPr>
                          <a:picLocks noChangeAspect="1" noChangeArrowheads="1"/>
                        </p:cNvPicPr>
                        <p:nvPr/>
                      </p:nvPicPr>
                      <p:blipFill>
                        <a:blip r:embed="rId4"/>
                        <a:srcRect/>
                        <a:stretch>
                          <a:fillRect/>
                        </a:stretch>
                      </p:blipFill>
                      <p:spPr bwMode="auto">
                        <a:xfrm>
                          <a:off x="6178550" y="2527300"/>
                          <a:ext cx="5334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62" name="Straight Arrow Connector 61"/>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63" name="Object 2"/>
          <p:cNvGraphicFramePr>
            <a:graphicFrameLocks noChangeAspect="1"/>
          </p:cNvGraphicFramePr>
          <p:nvPr/>
        </p:nvGraphicFramePr>
        <p:xfrm>
          <a:off x="5980640" y="1831182"/>
          <a:ext cx="231775" cy="347662"/>
        </p:xfrm>
        <a:graphic>
          <a:graphicData uri="http://schemas.openxmlformats.org/presentationml/2006/ole">
            <mc:AlternateContent xmlns:mc="http://schemas.openxmlformats.org/markup-compatibility/2006">
              <mc:Choice xmlns:v="urn:schemas-microsoft-com:vml" Requires="v">
                <p:oleObj spid="_x0000_s19656" name="Equation" r:id="rId9" imgW="127000" imgH="190500" progId="Equation.DSMT4">
                  <p:embed/>
                </p:oleObj>
              </mc:Choice>
              <mc:Fallback>
                <p:oleObj name="Equation" r:id="rId9" imgW="127000" imgH="190500" progId="Equation.DSMT4">
                  <p:embed/>
                  <p:pic>
                    <p:nvPicPr>
                      <p:cNvPr id="63" name="Object 2"/>
                      <p:cNvPicPr>
                        <a:picLocks noChangeAspect="1" noChangeArrowheads="1"/>
                      </p:cNvPicPr>
                      <p:nvPr/>
                    </p:nvPicPr>
                    <p:blipFill>
                      <a:blip r:embed="rId7"/>
                      <a:srcRect/>
                      <a:stretch>
                        <a:fillRect/>
                      </a:stretch>
                    </p:blipFill>
                    <p:spPr bwMode="auto">
                      <a:xfrm>
                        <a:off x="5980640" y="1831182"/>
                        <a:ext cx="2317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4" name="Object 2"/>
          <p:cNvGraphicFramePr>
            <a:graphicFrameLocks noChangeAspect="1"/>
          </p:cNvGraphicFramePr>
          <p:nvPr/>
        </p:nvGraphicFramePr>
        <p:xfrm>
          <a:off x="7308851" y="2042670"/>
          <a:ext cx="231775" cy="347662"/>
        </p:xfrm>
        <a:graphic>
          <a:graphicData uri="http://schemas.openxmlformats.org/presentationml/2006/ole">
            <mc:AlternateContent xmlns:mc="http://schemas.openxmlformats.org/markup-compatibility/2006">
              <mc:Choice xmlns:v="urn:schemas-microsoft-com:vml" Requires="v">
                <p:oleObj spid="_x0000_s19657" name="Equation" r:id="rId10" imgW="127000" imgH="190500" progId="Equation.DSMT4">
                  <p:embed/>
                </p:oleObj>
              </mc:Choice>
              <mc:Fallback>
                <p:oleObj name="Equation" r:id="rId10" imgW="127000" imgH="190500" progId="Equation.DSMT4">
                  <p:embed/>
                  <p:pic>
                    <p:nvPicPr>
                      <p:cNvPr id="64" name="Object 2"/>
                      <p:cNvPicPr>
                        <a:picLocks noChangeAspect="1" noChangeArrowheads="1"/>
                      </p:cNvPicPr>
                      <p:nvPr/>
                    </p:nvPicPr>
                    <p:blipFill>
                      <a:blip r:embed="rId7"/>
                      <a:srcRect/>
                      <a:stretch>
                        <a:fillRect/>
                      </a:stretch>
                    </p:blipFill>
                    <p:spPr bwMode="auto">
                      <a:xfrm>
                        <a:off x="7308851" y="2042670"/>
                        <a:ext cx="2317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65" name="Straight Arrow Connector 64"/>
          <p:cNvCxnSpPr/>
          <p:nvPr/>
        </p:nvCxnSpPr>
        <p:spPr>
          <a:xfrm>
            <a:off x="8386233" y="2692400"/>
            <a:ext cx="0" cy="279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8411634" y="2781300"/>
            <a:ext cx="603250" cy="415925"/>
            <a:chOff x="5994400" y="2527300"/>
            <a:chExt cx="603250" cy="415925"/>
          </a:xfrm>
        </p:grpSpPr>
        <p:graphicFrame>
          <p:nvGraphicFramePr>
            <p:cNvPr id="67" name="Object 2"/>
            <p:cNvGraphicFramePr>
              <a:graphicFrameLocks noChangeAspect="1"/>
            </p:cNvGraphicFramePr>
            <p:nvPr/>
          </p:nvGraphicFramePr>
          <p:xfrm>
            <a:off x="6064250" y="2527300"/>
            <a:ext cx="533400" cy="415925"/>
          </p:xfrm>
          <a:graphic>
            <a:graphicData uri="http://schemas.openxmlformats.org/presentationml/2006/ole">
              <mc:AlternateContent xmlns:mc="http://schemas.openxmlformats.org/markup-compatibility/2006">
                <mc:Choice xmlns:v="urn:schemas-microsoft-com:vml" Requires="v">
                  <p:oleObj spid="_x0000_s19658" name="Equation" r:id="rId11" imgW="292100" imgH="228600" progId="Equation.DSMT4">
                    <p:embed/>
                  </p:oleObj>
                </mc:Choice>
                <mc:Fallback>
                  <p:oleObj name="Equation" r:id="rId11" imgW="292100" imgH="228600" progId="Equation.DSMT4">
                    <p:embed/>
                    <p:pic>
                      <p:nvPicPr>
                        <p:cNvPr id="67" name="Object 2"/>
                        <p:cNvPicPr>
                          <a:picLocks noChangeAspect="1" noChangeArrowheads="1"/>
                        </p:cNvPicPr>
                        <p:nvPr/>
                      </p:nvPicPr>
                      <p:blipFill>
                        <a:blip r:embed="rId4"/>
                        <a:srcRect/>
                        <a:stretch>
                          <a:fillRect/>
                        </a:stretch>
                      </p:blipFill>
                      <p:spPr bwMode="auto">
                        <a:xfrm>
                          <a:off x="6064250" y="2527300"/>
                          <a:ext cx="5334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68" name="Straight Arrow Connector 67"/>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9" name="Straight Arrow Connector 68"/>
          <p:cNvCxnSpPr>
            <a:endCxn id="2" idx="7"/>
          </p:cNvCxnSpPr>
          <p:nvPr/>
        </p:nvCxnSpPr>
        <p:spPr>
          <a:xfrm flipH="1">
            <a:off x="7581900" y="3462867"/>
            <a:ext cx="334433" cy="677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802032" y="3496733"/>
            <a:ext cx="768350" cy="415925"/>
            <a:chOff x="5994400" y="2527300"/>
            <a:chExt cx="768350" cy="415925"/>
          </a:xfrm>
        </p:grpSpPr>
        <p:graphicFrame>
          <p:nvGraphicFramePr>
            <p:cNvPr id="71" name="Object 2"/>
            <p:cNvGraphicFramePr>
              <a:graphicFrameLocks noChangeAspect="1"/>
            </p:cNvGraphicFramePr>
            <p:nvPr/>
          </p:nvGraphicFramePr>
          <p:xfrm>
            <a:off x="6229350" y="2527300"/>
            <a:ext cx="533400" cy="415925"/>
          </p:xfrm>
          <a:graphic>
            <a:graphicData uri="http://schemas.openxmlformats.org/presentationml/2006/ole">
              <mc:AlternateContent xmlns:mc="http://schemas.openxmlformats.org/markup-compatibility/2006">
                <mc:Choice xmlns:v="urn:schemas-microsoft-com:vml" Requires="v">
                  <p:oleObj spid="_x0000_s19659" name="Equation" r:id="rId12" imgW="292100" imgH="228600" progId="Equation.DSMT4">
                    <p:embed/>
                  </p:oleObj>
                </mc:Choice>
                <mc:Fallback>
                  <p:oleObj name="Equation" r:id="rId12" imgW="292100" imgH="228600" progId="Equation.DSMT4">
                    <p:embed/>
                    <p:pic>
                      <p:nvPicPr>
                        <p:cNvPr id="71" name="Object 2"/>
                        <p:cNvPicPr>
                          <a:picLocks noChangeAspect="1" noChangeArrowheads="1"/>
                        </p:cNvPicPr>
                        <p:nvPr/>
                      </p:nvPicPr>
                      <p:blipFill>
                        <a:blip r:embed="rId4"/>
                        <a:srcRect/>
                        <a:stretch>
                          <a:fillRect/>
                        </a:stretch>
                      </p:blipFill>
                      <p:spPr bwMode="auto">
                        <a:xfrm>
                          <a:off x="6229350" y="2527300"/>
                          <a:ext cx="5334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72" name="Straight Arrow Connector 71"/>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73" name="Object 2"/>
          <p:cNvGraphicFramePr>
            <a:graphicFrameLocks noChangeAspect="1"/>
          </p:cNvGraphicFramePr>
          <p:nvPr/>
        </p:nvGraphicFramePr>
        <p:xfrm>
          <a:off x="7648576" y="3110972"/>
          <a:ext cx="231775" cy="347662"/>
        </p:xfrm>
        <a:graphic>
          <a:graphicData uri="http://schemas.openxmlformats.org/presentationml/2006/ole">
            <mc:AlternateContent xmlns:mc="http://schemas.openxmlformats.org/markup-compatibility/2006">
              <mc:Choice xmlns:v="urn:schemas-microsoft-com:vml" Requires="v">
                <p:oleObj spid="_x0000_s19660" name="Equation" r:id="rId13" imgW="127000" imgH="190500" progId="Equation.DSMT4">
                  <p:embed/>
                </p:oleObj>
              </mc:Choice>
              <mc:Fallback>
                <p:oleObj name="Equation" r:id="rId13" imgW="127000" imgH="190500" progId="Equation.DSMT4">
                  <p:embed/>
                  <p:pic>
                    <p:nvPicPr>
                      <p:cNvPr id="73" name="Object 2"/>
                      <p:cNvPicPr>
                        <a:picLocks noChangeAspect="1" noChangeArrowheads="1"/>
                      </p:cNvPicPr>
                      <p:nvPr/>
                    </p:nvPicPr>
                    <p:blipFill>
                      <a:blip r:embed="rId7"/>
                      <a:srcRect/>
                      <a:stretch>
                        <a:fillRect/>
                      </a:stretch>
                    </p:blipFill>
                    <p:spPr bwMode="auto">
                      <a:xfrm>
                        <a:off x="7648576" y="3110972"/>
                        <a:ext cx="2317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74" name="Straight Arrow Connector 73"/>
          <p:cNvCxnSpPr>
            <a:stCxn id="2" idx="8"/>
          </p:cNvCxnSpPr>
          <p:nvPr/>
        </p:nvCxnSpPr>
        <p:spPr>
          <a:xfrm flipH="1" flipV="1">
            <a:off x="6252632" y="3373967"/>
            <a:ext cx="402168" cy="1312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6455833" y="3417356"/>
            <a:ext cx="768350" cy="415925"/>
            <a:chOff x="5994400" y="2527300"/>
            <a:chExt cx="768350" cy="415925"/>
          </a:xfrm>
        </p:grpSpPr>
        <p:graphicFrame>
          <p:nvGraphicFramePr>
            <p:cNvPr id="76" name="Object 2"/>
            <p:cNvGraphicFramePr>
              <a:graphicFrameLocks noChangeAspect="1"/>
            </p:cNvGraphicFramePr>
            <p:nvPr/>
          </p:nvGraphicFramePr>
          <p:xfrm>
            <a:off x="6229350" y="2527300"/>
            <a:ext cx="533400" cy="415925"/>
          </p:xfrm>
          <a:graphic>
            <a:graphicData uri="http://schemas.openxmlformats.org/presentationml/2006/ole">
              <mc:AlternateContent xmlns:mc="http://schemas.openxmlformats.org/markup-compatibility/2006">
                <mc:Choice xmlns:v="urn:schemas-microsoft-com:vml" Requires="v">
                  <p:oleObj spid="_x0000_s19661" name="Equation" r:id="rId14" imgW="292100" imgH="228600" progId="Equation.DSMT4">
                    <p:embed/>
                  </p:oleObj>
                </mc:Choice>
                <mc:Fallback>
                  <p:oleObj name="Equation" r:id="rId14" imgW="292100" imgH="228600" progId="Equation.DSMT4">
                    <p:embed/>
                    <p:pic>
                      <p:nvPicPr>
                        <p:cNvPr id="76" name="Object 2"/>
                        <p:cNvPicPr>
                          <a:picLocks noChangeAspect="1" noChangeArrowheads="1"/>
                        </p:cNvPicPr>
                        <p:nvPr/>
                      </p:nvPicPr>
                      <p:blipFill>
                        <a:blip r:embed="rId4"/>
                        <a:srcRect/>
                        <a:stretch>
                          <a:fillRect/>
                        </a:stretch>
                      </p:blipFill>
                      <p:spPr bwMode="auto">
                        <a:xfrm>
                          <a:off x="6229350" y="2527300"/>
                          <a:ext cx="5334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77" name="Straight Arrow Connector 76"/>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78" name="Object 2"/>
          <p:cNvGraphicFramePr>
            <a:graphicFrameLocks noChangeAspect="1"/>
          </p:cNvGraphicFramePr>
          <p:nvPr/>
        </p:nvGraphicFramePr>
        <p:xfrm>
          <a:off x="6280677" y="3417356"/>
          <a:ext cx="231775" cy="347662"/>
        </p:xfrm>
        <a:graphic>
          <a:graphicData uri="http://schemas.openxmlformats.org/presentationml/2006/ole">
            <mc:AlternateContent xmlns:mc="http://schemas.openxmlformats.org/markup-compatibility/2006">
              <mc:Choice xmlns:v="urn:schemas-microsoft-com:vml" Requires="v">
                <p:oleObj spid="_x0000_s19662" name="Equation" r:id="rId15" imgW="127000" imgH="190500" progId="Equation.DSMT4">
                  <p:embed/>
                </p:oleObj>
              </mc:Choice>
              <mc:Fallback>
                <p:oleObj name="Equation" r:id="rId15" imgW="127000" imgH="190500" progId="Equation.DSMT4">
                  <p:embed/>
                  <p:pic>
                    <p:nvPicPr>
                      <p:cNvPr id="78" name="Object 2"/>
                      <p:cNvPicPr>
                        <a:picLocks noChangeAspect="1" noChangeArrowheads="1"/>
                      </p:cNvPicPr>
                      <p:nvPr/>
                    </p:nvPicPr>
                    <p:blipFill>
                      <a:blip r:embed="rId7"/>
                      <a:srcRect/>
                      <a:stretch>
                        <a:fillRect/>
                      </a:stretch>
                    </p:blipFill>
                    <p:spPr bwMode="auto">
                      <a:xfrm>
                        <a:off x="6280677" y="3417356"/>
                        <a:ext cx="231775"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80" name="Object 2"/>
          <p:cNvGraphicFramePr>
            <a:graphicFrameLocks noChangeAspect="1"/>
          </p:cNvGraphicFramePr>
          <p:nvPr/>
        </p:nvGraphicFramePr>
        <p:xfrm>
          <a:off x="6449482" y="1531573"/>
          <a:ext cx="1348848" cy="294547"/>
        </p:xfrm>
        <a:graphic>
          <a:graphicData uri="http://schemas.openxmlformats.org/presentationml/2006/ole">
            <mc:AlternateContent xmlns:mc="http://schemas.openxmlformats.org/markup-compatibility/2006">
              <mc:Choice xmlns:v="urn:schemas-microsoft-com:vml" Requires="v">
                <p:oleObj spid="_x0000_s19663" name="Equation" r:id="rId16" imgW="927100" imgH="203200" progId="Equation.DSMT4">
                  <p:embed/>
                </p:oleObj>
              </mc:Choice>
              <mc:Fallback>
                <p:oleObj name="Equation" r:id="rId16" imgW="927100" imgH="203200" progId="Equation.DSMT4">
                  <p:embed/>
                  <p:pic>
                    <p:nvPicPr>
                      <p:cNvPr id="80" name="Object 2"/>
                      <p:cNvPicPr>
                        <a:picLocks noChangeAspect="1" noChangeArrowheads="1"/>
                      </p:cNvPicPr>
                      <p:nvPr/>
                    </p:nvPicPr>
                    <p:blipFill>
                      <a:blip r:embed="rId17"/>
                      <a:srcRect/>
                      <a:stretch>
                        <a:fillRect/>
                      </a:stretch>
                    </p:blipFill>
                    <p:spPr bwMode="auto">
                      <a:xfrm>
                        <a:off x="6449482" y="1531573"/>
                        <a:ext cx="1348848" cy="294547"/>
                      </a:xfrm>
                      <a:prstGeom prst="rect">
                        <a:avLst/>
                      </a:prstGeom>
                      <a:noFill/>
                      <a:ln>
                        <a:noFill/>
                      </a:ln>
                    </p:spPr>
                  </p:pic>
                </p:oleObj>
              </mc:Fallback>
            </mc:AlternateContent>
          </a:graphicData>
        </a:graphic>
      </p:graphicFrame>
      <p:graphicFrame>
        <p:nvGraphicFramePr>
          <p:cNvPr id="82" name="Object 2"/>
          <p:cNvGraphicFramePr>
            <a:graphicFrameLocks noChangeAspect="1"/>
          </p:cNvGraphicFramePr>
          <p:nvPr/>
        </p:nvGraphicFramePr>
        <p:xfrm>
          <a:off x="6517216" y="3921125"/>
          <a:ext cx="1404938" cy="295275"/>
        </p:xfrm>
        <a:graphic>
          <a:graphicData uri="http://schemas.openxmlformats.org/presentationml/2006/ole">
            <mc:AlternateContent xmlns:mc="http://schemas.openxmlformats.org/markup-compatibility/2006">
              <mc:Choice xmlns:v="urn:schemas-microsoft-com:vml" Requires="v">
                <p:oleObj spid="_x0000_s19664" name="Equation" r:id="rId18" imgW="965200" imgH="203200" progId="Equation.DSMT4">
                  <p:embed/>
                </p:oleObj>
              </mc:Choice>
              <mc:Fallback>
                <p:oleObj name="Equation" r:id="rId18" imgW="965200" imgH="203200" progId="Equation.DSMT4">
                  <p:embed/>
                  <p:pic>
                    <p:nvPicPr>
                      <p:cNvPr id="82" name="Object 2"/>
                      <p:cNvPicPr>
                        <a:picLocks noChangeAspect="1" noChangeArrowheads="1"/>
                      </p:cNvPicPr>
                      <p:nvPr/>
                    </p:nvPicPr>
                    <p:blipFill>
                      <a:blip r:embed="rId19"/>
                      <a:srcRect/>
                      <a:stretch>
                        <a:fillRect/>
                      </a:stretch>
                    </p:blipFill>
                    <p:spPr bwMode="auto">
                      <a:xfrm>
                        <a:off x="6517216" y="3921125"/>
                        <a:ext cx="1404938" cy="295275"/>
                      </a:xfrm>
                      <a:prstGeom prst="rect">
                        <a:avLst/>
                      </a:prstGeom>
                      <a:noFill/>
                      <a:ln>
                        <a:noFill/>
                      </a:ln>
                    </p:spPr>
                  </p:pic>
                </p:oleObj>
              </mc:Fallback>
            </mc:AlternateContent>
          </a:graphicData>
        </a:graphic>
      </p:graphicFrame>
      <p:sp>
        <p:nvSpPr>
          <p:cNvPr id="83" name="TextBox 82"/>
          <p:cNvSpPr txBox="1"/>
          <p:nvPr/>
        </p:nvSpPr>
        <p:spPr>
          <a:xfrm>
            <a:off x="5393822" y="4303455"/>
            <a:ext cx="3521577" cy="2246769"/>
          </a:xfrm>
          <a:prstGeom prst="rect">
            <a:avLst/>
          </a:prstGeom>
          <a:noFill/>
        </p:spPr>
        <p:txBody>
          <a:bodyPr wrap="square" rtlCol="0">
            <a:spAutoFit/>
          </a:bodyPr>
          <a:lstStyle/>
          <a:p>
            <a:r>
              <a:rPr lang="en-US" sz="2000" dirty="0">
                <a:solidFill>
                  <a:srgbClr val="FF0000"/>
                </a:solidFill>
                <a:latin typeface="Apple Chancery"/>
                <a:cs typeface="Apple Chancery"/>
              </a:rPr>
              <a:t>Pick any point </a:t>
            </a:r>
            <a:r>
              <a:rPr lang="en-US" sz="2000" dirty="0">
                <a:solidFill>
                  <a:srgbClr val="000000"/>
                </a:solidFill>
                <a:latin typeface="Times New Roman"/>
                <a:cs typeface="Times New Roman"/>
              </a:rPr>
              <a:t>and begin summing the work quantities back around to that point.  If the force is </a:t>
            </a:r>
            <a:r>
              <a:rPr lang="en-US" sz="2000" i="1" dirty="0">
                <a:solidFill>
                  <a:srgbClr val="0000FF"/>
                </a:solidFill>
                <a:latin typeface="Times New Roman"/>
                <a:cs typeface="Times New Roman"/>
              </a:rPr>
              <a:t>conservative, </a:t>
            </a:r>
            <a:r>
              <a:rPr lang="en-US" sz="2000" dirty="0">
                <a:solidFill>
                  <a:srgbClr val="0000FF"/>
                </a:solidFill>
                <a:latin typeface="Times New Roman"/>
                <a:cs typeface="Times New Roman"/>
              </a:rPr>
              <a:t>the sum will be </a:t>
            </a:r>
            <a:r>
              <a:rPr lang="en-US" sz="2000" dirty="0">
                <a:solidFill>
                  <a:srgbClr val="FF0000"/>
                </a:solidFill>
                <a:latin typeface="Times New Roman"/>
                <a:cs typeface="Times New Roman"/>
              </a:rPr>
              <a:t>zero </a:t>
            </a:r>
            <a:r>
              <a:rPr lang="en-US" sz="2000" dirty="0">
                <a:latin typeface="Times New Roman"/>
                <a:cs typeface="Times New Roman"/>
              </a:rPr>
              <a:t>(same amount of positive as negative work done, net)</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9206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5" grpId="0"/>
      <p:bldP spid="24" grpId="0"/>
      <p:bldP spid="2" grpId="0" animBg="1"/>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63024" y="5810501"/>
            <a:ext cx="8601576" cy="707886"/>
          </a:xfrm>
          <a:prstGeom prst="rect">
            <a:avLst/>
          </a:prstGeom>
          <a:noFill/>
        </p:spPr>
        <p:txBody>
          <a:bodyPr wrap="square" rtlCol="0">
            <a:spAutoFit/>
          </a:bodyPr>
          <a:lstStyle/>
          <a:p>
            <a:r>
              <a:rPr lang="en-US" sz="2000" dirty="0">
                <a:solidFill>
                  <a:srgbClr val="000000"/>
                </a:solidFill>
                <a:latin typeface="Times New Roman"/>
                <a:cs typeface="Times New Roman"/>
              </a:rPr>
              <a:t>with           looking very much like such a function (almost—there’s a negative sign out in front of the difference, but that’s OK, the general idea still holds)</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31.)</a:t>
            </a:r>
          </a:p>
        </p:txBody>
      </p:sp>
      <p:sp>
        <p:nvSpPr>
          <p:cNvPr id="38" name="TextBox 37"/>
          <p:cNvSpPr txBox="1"/>
          <p:nvPr/>
        </p:nvSpPr>
        <p:spPr>
          <a:xfrm>
            <a:off x="263024" y="373161"/>
            <a:ext cx="4982078" cy="3662541"/>
          </a:xfrm>
          <a:prstGeom prst="rect">
            <a:avLst/>
          </a:prstGeom>
          <a:noFill/>
        </p:spPr>
        <p:txBody>
          <a:bodyPr wrap="square" rtlCol="0">
            <a:spAutoFit/>
          </a:bodyPr>
          <a:lstStyle/>
          <a:p>
            <a:r>
              <a:rPr lang="en-US" sz="3200" dirty="0">
                <a:solidFill>
                  <a:srgbClr val="FF0000"/>
                </a:solidFill>
                <a:latin typeface="Apple Chancery"/>
                <a:cs typeface="Apple Chancery"/>
              </a:rPr>
              <a:t>If all that matters </a:t>
            </a:r>
            <a:r>
              <a:rPr lang="en-US" sz="2000" dirty="0">
                <a:solidFill>
                  <a:srgbClr val="000000"/>
                </a:solidFill>
                <a:latin typeface="Times New Roman"/>
                <a:cs typeface="Times New Roman"/>
              </a:rPr>
              <a:t>is where you start and where you end when doing a </a:t>
            </a:r>
            <a:r>
              <a:rPr lang="en-US" sz="2000" dirty="0">
                <a:solidFill>
                  <a:srgbClr val="0000FF"/>
                </a:solidFill>
                <a:latin typeface="Times New Roman"/>
                <a:cs typeface="Times New Roman"/>
              </a:rPr>
              <a:t>work calculation for a </a:t>
            </a:r>
            <a:r>
              <a:rPr lang="en-US" sz="2000" i="1" dirty="0">
                <a:solidFill>
                  <a:srgbClr val="0000FF"/>
                </a:solidFill>
                <a:latin typeface="Times New Roman"/>
                <a:cs typeface="Times New Roman"/>
              </a:rPr>
              <a:t>conservative forces </a:t>
            </a:r>
            <a:r>
              <a:rPr lang="en-US" sz="2000" dirty="0">
                <a:solidFill>
                  <a:srgbClr val="000000"/>
                </a:solidFill>
                <a:latin typeface="Times New Roman"/>
                <a:cs typeface="Times New Roman"/>
              </a:rPr>
              <a:t>like gravity, wouldn’t it be cool if we could </a:t>
            </a:r>
            <a:r>
              <a:rPr lang="en-US" sz="2000" dirty="0">
                <a:solidFill>
                  <a:srgbClr val="0000FF"/>
                </a:solidFill>
                <a:latin typeface="Times New Roman"/>
                <a:cs typeface="Times New Roman"/>
              </a:rPr>
              <a:t>define a function </a:t>
            </a:r>
            <a:r>
              <a:rPr lang="en-US" sz="2000" dirty="0">
                <a:solidFill>
                  <a:srgbClr val="FF0000"/>
                </a:solidFill>
                <a:latin typeface="Times New Roman"/>
                <a:cs typeface="Times New Roman"/>
              </a:rPr>
              <a:t>U</a:t>
            </a:r>
            <a:r>
              <a:rPr lang="en-US" sz="2000" dirty="0">
                <a:solidFill>
                  <a:srgbClr val="000000"/>
                </a:solidFill>
                <a:latin typeface="Times New Roman"/>
                <a:cs typeface="Times New Roman"/>
              </a:rPr>
              <a:t> that would assign a number to and a number to      that would be such that when you took the difference between the two, you got the </a:t>
            </a:r>
            <a:r>
              <a:rPr lang="en-US" sz="2000" dirty="0">
                <a:solidFill>
                  <a:srgbClr val="FF0000"/>
                </a:solidFill>
                <a:latin typeface="Times New Roman"/>
                <a:cs typeface="Times New Roman"/>
              </a:rPr>
              <a:t>amount of work done by the field </a:t>
            </a:r>
            <a:r>
              <a:rPr lang="en-US" sz="2000" dirty="0">
                <a:solidFill>
                  <a:srgbClr val="000000"/>
                </a:solidFill>
                <a:latin typeface="Times New Roman"/>
                <a:cs typeface="Times New Roman"/>
              </a:rPr>
              <a:t>as you proceeded between the two points?</a:t>
            </a:r>
          </a:p>
          <a:p>
            <a:r>
              <a:rPr lang="en-US" sz="2000" dirty="0">
                <a:solidFill>
                  <a:srgbClr val="000000"/>
                </a:solidFill>
                <a:latin typeface="Times New Roman"/>
                <a:cs typeface="Times New Roman"/>
              </a:rPr>
              <a:t>(And the answer to that question is, “Yes, definitely very cool.”)</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50" name="Object 21"/>
          <p:cNvGraphicFramePr>
            <a:graphicFrameLocks noChangeAspect="1"/>
          </p:cNvGraphicFramePr>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20616" name="Equation" r:id="rId3" imgW="660400" imgH="203200" progId="Equation.DSMT4">
                  <p:embed/>
                </p:oleObj>
              </mc:Choice>
              <mc:Fallback>
                <p:oleObj name="Equation" r:id="rId3" imgW="660400" imgH="203200" progId="Equation.DSMT4">
                  <p:embed/>
                  <p:pic>
                    <p:nvPicPr>
                      <p:cNvPr id="5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20617" name="Equation" r:id="rId5" imgW="647700" imgH="203200" progId="Equation.DSMT4">
                  <p:embed/>
                </p:oleObj>
              </mc:Choice>
              <mc:Fallback>
                <p:oleObj name="Equation" r:id="rId5" imgW="647700" imgH="203200" progId="Equation.DSMT4">
                  <p:embed/>
                  <p:pic>
                    <p:nvPicPr>
                      <p:cNvPr id="52"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63024" y="4243665"/>
            <a:ext cx="8601576" cy="1138773"/>
          </a:xfrm>
          <a:prstGeom prst="rect">
            <a:avLst/>
          </a:prstGeom>
          <a:noFill/>
        </p:spPr>
        <p:txBody>
          <a:bodyPr wrap="square" rtlCol="0">
            <a:spAutoFit/>
          </a:bodyPr>
          <a:lstStyle/>
          <a:p>
            <a:r>
              <a:rPr lang="en-US" sz="2800" dirty="0">
                <a:solidFill>
                  <a:srgbClr val="FF0000"/>
                </a:solidFill>
                <a:latin typeface="Apple Chancery"/>
                <a:cs typeface="Apple Chancery"/>
              </a:rPr>
              <a:t>Well, </a:t>
            </a:r>
            <a:r>
              <a:rPr lang="en-US" sz="2000" dirty="0">
                <a:solidFill>
                  <a:srgbClr val="000000"/>
                </a:solidFill>
                <a:latin typeface="Times New Roman"/>
                <a:cs typeface="Times New Roman"/>
              </a:rPr>
              <a:t>that’s exactly what we stumbled onto when we did the work calculation using the conventional         approach on on gravity.  Because looking at our solution, we got:</a:t>
            </a:r>
          </a:p>
        </p:txBody>
      </p:sp>
      <p:graphicFrame>
        <p:nvGraphicFramePr>
          <p:cNvPr id="24" name="Object 23"/>
          <p:cNvGraphicFramePr>
            <a:graphicFrameLocks noChangeAspect="1"/>
          </p:cNvGraphicFramePr>
          <p:nvPr/>
        </p:nvGraphicFramePr>
        <p:xfrm>
          <a:off x="2998789" y="5285896"/>
          <a:ext cx="2424113" cy="407987"/>
        </p:xfrm>
        <a:graphic>
          <a:graphicData uri="http://schemas.openxmlformats.org/presentationml/2006/ole">
            <mc:AlternateContent xmlns:mc="http://schemas.openxmlformats.org/markup-compatibility/2006">
              <mc:Choice xmlns:v="urn:schemas-microsoft-com:vml" Requires="v">
                <p:oleObj spid="_x0000_s20618" name="Equation" r:id="rId7" imgW="1498600" imgH="254000" progId="Equation.DSMT4">
                  <p:embed/>
                </p:oleObj>
              </mc:Choice>
              <mc:Fallback>
                <p:oleObj name="Equation" r:id="rId7" imgW="1498600" imgH="254000" progId="Equation.DSMT4">
                  <p:embed/>
                  <p:pic>
                    <p:nvPicPr>
                      <p:cNvPr id="24" name="Object 23"/>
                      <p:cNvPicPr/>
                      <p:nvPr/>
                    </p:nvPicPr>
                    <p:blipFill>
                      <a:blip r:embed="rId8"/>
                      <a:stretch>
                        <a:fillRect/>
                      </a:stretch>
                    </p:blipFill>
                    <p:spPr>
                      <a:xfrm>
                        <a:off x="2998789" y="5285896"/>
                        <a:ext cx="2424113" cy="407987"/>
                      </a:xfrm>
                      <a:prstGeom prst="rect">
                        <a:avLst/>
                      </a:prstGeom>
                    </p:spPr>
                  </p:pic>
                </p:oleObj>
              </mc:Fallback>
            </mc:AlternateContent>
          </a:graphicData>
        </a:graphic>
      </p:graphicFrame>
      <p:graphicFrame>
        <p:nvGraphicFramePr>
          <p:cNvPr id="27" name="Object 26"/>
          <p:cNvGraphicFramePr>
            <a:graphicFrameLocks noChangeAspect="1"/>
          </p:cNvGraphicFramePr>
          <p:nvPr/>
        </p:nvGraphicFramePr>
        <p:xfrm>
          <a:off x="4764088" y="1833563"/>
          <a:ext cx="282575" cy="342900"/>
        </p:xfrm>
        <a:graphic>
          <a:graphicData uri="http://schemas.openxmlformats.org/presentationml/2006/ole">
            <mc:AlternateContent xmlns:mc="http://schemas.openxmlformats.org/markup-compatibility/2006">
              <mc:Choice xmlns:v="urn:schemas-microsoft-com:vml" Requires="v">
                <p:oleObj spid="_x0000_s20619" name="Equation" r:id="rId9" imgW="165100" imgH="203200" progId="Equation.DSMT4">
                  <p:embed/>
                </p:oleObj>
              </mc:Choice>
              <mc:Fallback>
                <p:oleObj name="Equation" r:id="rId9" imgW="165100" imgH="203200" progId="Equation.DSMT4">
                  <p:embed/>
                  <p:pic>
                    <p:nvPicPr>
                      <p:cNvPr id="27" name="Object 26"/>
                      <p:cNvPicPr/>
                      <p:nvPr/>
                    </p:nvPicPr>
                    <p:blipFill>
                      <a:blip r:embed="rId10"/>
                      <a:stretch>
                        <a:fillRect/>
                      </a:stretch>
                    </p:blipFill>
                    <p:spPr>
                      <a:xfrm>
                        <a:off x="4764088" y="1833563"/>
                        <a:ext cx="282575" cy="342900"/>
                      </a:xfrm>
                      <a:prstGeom prst="rect">
                        <a:avLst/>
                      </a:prstGeom>
                    </p:spPr>
                  </p:pic>
                </p:oleObj>
              </mc:Fallback>
            </mc:AlternateContent>
          </a:graphicData>
        </a:graphic>
      </p:graphicFrame>
      <p:graphicFrame>
        <p:nvGraphicFramePr>
          <p:cNvPr id="30" name="Object 29"/>
          <p:cNvGraphicFramePr>
            <a:graphicFrameLocks noChangeAspect="1"/>
          </p:cNvGraphicFramePr>
          <p:nvPr/>
        </p:nvGraphicFramePr>
        <p:xfrm>
          <a:off x="2044700" y="2130425"/>
          <a:ext cx="300038" cy="339725"/>
        </p:xfrm>
        <a:graphic>
          <a:graphicData uri="http://schemas.openxmlformats.org/presentationml/2006/ole">
            <mc:AlternateContent xmlns:mc="http://schemas.openxmlformats.org/markup-compatibility/2006">
              <mc:Choice xmlns:v="urn:schemas-microsoft-com:vml" Requires="v">
                <p:oleObj spid="_x0000_s20620" name="Equation" r:id="rId11" imgW="177800" imgH="203200" progId="Equation.DSMT4">
                  <p:embed/>
                </p:oleObj>
              </mc:Choice>
              <mc:Fallback>
                <p:oleObj name="Equation" r:id="rId11" imgW="177800" imgH="203200" progId="Equation.DSMT4">
                  <p:embed/>
                  <p:pic>
                    <p:nvPicPr>
                      <p:cNvPr id="30" name="Object 29"/>
                      <p:cNvPicPr/>
                      <p:nvPr/>
                    </p:nvPicPr>
                    <p:blipFill>
                      <a:blip r:embed="rId12"/>
                      <a:stretch>
                        <a:fillRect/>
                      </a:stretch>
                    </p:blipFill>
                    <p:spPr>
                      <a:xfrm>
                        <a:off x="2044700" y="2130425"/>
                        <a:ext cx="300038" cy="339725"/>
                      </a:xfrm>
                      <a:prstGeom prst="rect">
                        <a:avLst/>
                      </a:prstGeom>
                    </p:spPr>
                  </p:pic>
                </p:oleObj>
              </mc:Fallback>
            </mc:AlternateContent>
          </a:graphicData>
        </a:graphic>
      </p:graphicFrame>
      <p:graphicFrame>
        <p:nvGraphicFramePr>
          <p:cNvPr id="33" name="Object 32"/>
          <p:cNvGraphicFramePr>
            <a:graphicFrameLocks noChangeAspect="1"/>
          </p:cNvGraphicFramePr>
          <p:nvPr/>
        </p:nvGraphicFramePr>
        <p:xfrm>
          <a:off x="2690814" y="4692928"/>
          <a:ext cx="514350" cy="319087"/>
        </p:xfrm>
        <a:graphic>
          <a:graphicData uri="http://schemas.openxmlformats.org/presentationml/2006/ole">
            <mc:AlternateContent xmlns:mc="http://schemas.openxmlformats.org/markup-compatibility/2006">
              <mc:Choice xmlns:v="urn:schemas-microsoft-com:vml" Requires="v">
                <p:oleObj spid="_x0000_s20621" name="Equation" r:id="rId13" imgW="304800" imgH="190500" progId="Equation.DSMT4">
                  <p:embed/>
                </p:oleObj>
              </mc:Choice>
              <mc:Fallback>
                <p:oleObj name="Equation" r:id="rId13" imgW="304800" imgH="190500" progId="Equation.DSMT4">
                  <p:embed/>
                  <p:pic>
                    <p:nvPicPr>
                      <p:cNvPr id="33" name="Object 32"/>
                      <p:cNvPicPr/>
                      <p:nvPr/>
                    </p:nvPicPr>
                    <p:blipFill>
                      <a:blip r:embed="rId14"/>
                      <a:stretch>
                        <a:fillRect/>
                      </a:stretch>
                    </p:blipFill>
                    <p:spPr>
                      <a:xfrm>
                        <a:off x="2690814" y="4692928"/>
                        <a:ext cx="514350" cy="319087"/>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884238" y="5938838"/>
          <a:ext cx="555625" cy="285750"/>
        </p:xfrm>
        <a:graphic>
          <a:graphicData uri="http://schemas.openxmlformats.org/presentationml/2006/ole">
            <mc:AlternateContent xmlns:mc="http://schemas.openxmlformats.org/markup-compatibility/2006">
              <mc:Choice xmlns:v="urn:schemas-microsoft-com:vml" Requires="v">
                <p:oleObj spid="_x0000_s20622" name="Equation" r:id="rId15" imgW="317500" imgH="165100" progId="Equation.DSMT4">
                  <p:embed/>
                </p:oleObj>
              </mc:Choice>
              <mc:Fallback>
                <p:oleObj name="Equation" r:id="rId15" imgW="317500" imgH="165100" progId="Equation.DSMT4">
                  <p:embed/>
                  <p:pic>
                    <p:nvPicPr>
                      <p:cNvPr id="35" name="Object 34"/>
                      <p:cNvPicPr/>
                      <p:nvPr/>
                    </p:nvPicPr>
                    <p:blipFill>
                      <a:blip r:embed="rId16"/>
                      <a:stretch>
                        <a:fillRect/>
                      </a:stretch>
                    </p:blipFill>
                    <p:spPr>
                      <a:xfrm>
                        <a:off x="884238" y="5938838"/>
                        <a:ext cx="555625" cy="285750"/>
                      </a:xfrm>
                      <a:prstGeom prst="rect">
                        <a:avLst/>
                      </a:prstGeom>
                    </p:spPr>
                  </p:pic>
                </p:oleObj>
              </mc:Fallback>
            </mc:AlternateContent>
          </a:graphicData>
        </a:graphic>
      </p:graphicFrame>
      <p:graphicFrame>
        <p:nvGraphicFramePr>
          <p:cNvPr id="37" name="Object 2"/>
          <p:cNvGraphicFramePr>
            <a:graphicFrameLocks noChangeAspect="1"/>
          </p:cNvGraphicFramePr>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20623" name="Equation" r:id="rId17" imgW="165100" imgH="203200" progId="Equation.DSMT4">
                  <p:embed/>
                </p:oleObj>
              </mc:Choice>
              <mc:Fallback>
                <p:oleObj name="Equation" r:id="rId17" imgW="165100" imgH="203200" progId="Equation.DSMT4">
                  <p:embed/>
                  <p:pic>
                    <p:nvPicPr>
                      <p:cNvPr id="37" name="Object 2"/>
                      <p:cNvPicPr>
                        <a:picLocks noChangeAspect="1" noChangeArrowheads="1"/>
                      </p:cNvPicPr>
                      <p:nvPr/>
                    </p:nvPicPr>
                    <p:blipFill>
                      <a:blip r:embed="rId18"/>
                      <a:srcRect/>
                      <a:stretch>
                        <a:fillRect/>
                      </a:stretch>
                    </p:blipFill>
                    <p:spPr bwMode="auto">
                      <a:xfrm>
                        <a:off x="7702551" y="3513415"/>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1" name="Object 20"/>
          <p:cNvGraphicFramePr>
            <a:graphicFrameLocks noChangeAspect="1"/>
          </p:cNvGraphicFramePr>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20624" name="Equation" r:id="rId19" imgW="177800" imgH="203200" progId="Equation.DSMT4">
                  <p:embed/>
                </p:oleObj>
              </mc:Choice>
              <mc:Fallback>
                <p:oleObj name="Equation" r:id="rId19" imgW="177800" imgH="203200" progId="Equation.DSMT4">
                  <p:embed/>
                  <p:pic>
                    <p:nvPicPr>
                      <p:cNvPr id="41" name="Object 20"/>
                      <p:cNvPicPr>
                        <a:picLocks noChangeAspect="1" noChangeArrowheads="1"/>
                      </p:cNvPicPr>
                      <p:nvPr/>
                    </p:nvPicPr>
                    <p:blipFill>
                      <a:blip r:embed="rId20"/>
                      <a:srcRect/>
                      <a:stretch>
                        <a:fillRect/>
                      </a:stretch>
                    </p:blipFill>
                    <p:spPr bwMode="auto">
                      <a:xfrm>
                        <a:off x="8443914" y="2492652"/>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72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32.)</a:t>
            </a:r>
          </a:p>
        </p:txBody>
      </p:sp>
      <p:sp>
        <p:nvSpPr>
          <p:cNvPr id="38" name="TextBox 37"/>
          <p:cNvSpPr txBox="1"/>
          <p:nvPr/>
        </p:nvSpPr>
        <p:spPr>
          <a:xfrm>
            <a:off x="263024" y="373161"/>
            <a:ext cx="4982078" cy="2431435"/>
          </a:xfrm>
          <a:prstGeom prst="rect">
            <a:avLst/>
          </a:prstGeom>
          <a:noFill/>
        </p:spPr>
        <p:txBody>
          <a:bodyPr wrap="square" rtlCol="0">
            <a:spAutoFit/>
          </a:bodyPr>
          <a:lstStyle/>
          <a:p>
            <a:r>
              <a:rPr lang="en-US" sz="3200" dirty="0">
                <a:solidFill>
                  <a:srgbClr val="FF0000"/>
                </a:solidFill>
                <a:latin typeface="Apple Chancery"/>
                <a:cs typeface="Apple Chancery"/>
              </a:rPr>
              <a:t>Functions </a:t>
            </a:r>
            <a:r>
              <a:rPr lang="en-US" sz="2000" dirty="0">
                <a:solidFill>
                  <a:srgbClr val="000000"/>
                </a:solidFill>
                <a:latin typeface="Times New Roman"/>
                <a:cs typeface="Times New Roman"/>
              </a:rPr>
              <a:t>that do this kind of thing, that allow you to determine </a:t>
            </a:r>
            <a:r>
              <a:rPr lang="en-US" sz="2000" dirty="0">
                <a:solidFill>
                  <a:srgbClr val="FF0000"/>
                </a:solidFill>
                <a:latin typeface="Times New Roman"/>
                <a:cs typeface="Times New Roman"/>
              </a:rPr>
              <a:t>how much work a conservative force field </a:t>
            </a:r>
            <a:r>
              <a:rPr lang="en-US" sz="2000" dirty="0">
                <a:solidFill>
                  <a:srgbClr val="000000"/>
                </a:solidFill>
                <a:latin typeface="Times New Roman"/>
                <a:cs typeface="Times New Roman"/>
              </a:rPr>
              <a:t>does on a body moving from one point to another in the field simply by evaluating the function at the endpoints of the displacement, are called </a:t>
            </a:r>
            <a:r>
              <a:rPr lang="en-US" sz="2000" dirty="0">
                <a:solidFill>
                  <a:srgbClr val="FF0000"/>
                </a:solidFill>
                <a:latin typeface="Apple Chancery"/>
                <a:cs typeface="Apple Chancery"/>
              </a:rPr>
              <a:t>POTENTIAL ENERGY FUNCTIONS</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50" name="Object 21"/>
          <p:cNvGraphicFramePr>
            <a:graphicFrameLocks noChangeAspect="1"/>
          </p:cNvGraphicFramePr>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21595" name="Equation" r:id="rId3" imgW="660400" imgH="203200" progId="Equation.DSMT4">
                  <p:embed/>
                </p:oleObj>
              </mc:Choice>
              <mc:Fallback>
                <p:oleObj name="Equation" r:id="rId3" imgW="660400" imgH="203200" progId="Equation.DSMT4">
                  <p:embed/>
                  <p:pic>
                    <p:nvPicPr>
                      <p:cNvPr id="5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21596" name="Equation" r:id="rId5" imgW="647700" imgH="203200" progId="Equation.DSMT4">
                  <p:embed/>
                </p:oleObj>
              </mc:Choice>
              <mc:Fallback>
                <p:oleObj name="Equation" r:id="rId5" imgW="647700" imgH="203200" progId="Equation.DSMT4">
                  <p:embed/>
                  <p:pic>
                    <p:nvPicPr>
                      <p:cNvPr id="52"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63024" y="3074928"/>
            <a:ext cx="5159878" cy="1446550"/>
          </a:xfrm>
          <a:prstGeom prst="rect">
            <a:avLst/>
          </a:prstGeom>
          <a:noFill/>
        </p:spPr>
        <p:txBody>
          <a:bodyPr wrap="square" rtlCol="0">
            <a:spAutoFit/>
          </a:bodyPr>
          <a:lstStyle/>
          <a:p>
            <a:r>
              <a:rPr lang="en-US" sz="2800" dirty="0">
                <a:solidFill>
                  <a:srgbClr val="FF0000"/>
                </a:solidFill>
                <a:latin typeface="Apple Chancery"/>
                <a:cs typeface="Apple Chancery"/>
              </a:rPr>
              <a:t>The symbol </a:t>
            </a:r>
            <a:r>
              <a:rPr lang="en-US" sz="2000" dirty="0">
                <a:solidFill>
                  <a:srgbClr val="000000"/>
                </a:solidFill>
                <a:latin typeface="Times New Roman"/>
                <a:cs typeface="Times New Roman"/>
              </a:rPr>
              <a:t>used for potential energy functions is a </a:t>
            </a:r>
            <a:r>
              <a:rPr lang="en-US" sz="2000" dirty="0">
                <a:solidFill>
                  <a:srgbClr val="FF0000"/>
                </a:solidFill>
                <a:latin typeface="Times New Roman"/>
                <a:cs typeface="Times New Roman"/>
              </a:rPr>
              <a:t>U</a:t>
            </a:r>
            <a:r>
              <a:rPr lang="en-US" sz="2000" dirty="0">
                <a:solidFill>
                  <a:srgbClr val="000000"/>
                </a:solidFill>
                <a:latin typeface="Times New Roman"/>
                <a:cs typeface="Times New Roman"/>
              </a:rPr>
              <a:t>, and the </a:t>
            </a:r>
            <a:r>
              <a:rPr lang="en-US" sz="2000" i="1" dirty="0">
                <a:solidFill>
                  <a:srgbClr val="0000FF"/>
                </a:solidFill>
                <a:latin typeface="Times New Roman"/>
                <a:cs typeface="Times New Roman"/>
              </a:rPr>
              <a:t>potential energy function </a:t>
            </a:r>
            <a:r>
              <a:rPr lang="en-US" sz="2000" dirty="0">
                <a:solidFill>
                  <a:srgbClr val="FF0000"/>
                </a:solidFill>
                <a:latin typeface="Times New Roman"/>
                <a:cs typeface="Times New Roman"/>
              </a:rPr>
              <a:t>for gravity </a:t>
            </a:r>
            <a:r>
              <a:rPr lang="en-US" sz="2000" dirty="0">
                <a:solidFill>
                  <a:srgbClr val="0000FF"/>
                </a:solidFill>
                <a:latin typeface="Times New Roman"/>
                <a:cs typeface="Times New Roman"/>
              </a:rPr>
              <a:t>when </a:t>
            </a:r>
            <a:r>
              <a:rPr lang="en-US" sz="2000" dirty="0">
                <a:solidFill>
                  <a:srgbClr val="FF0000"/>
                </a:solidFill>
                <a:latin typeface="Times New Roman"/>
                <a:cs typeface="Times New Roman"/>
              </a:rPr>
              <a:t>near</a:t>
            </a:r>
            <a:r>
              <a:rPr lang="en-US" sz="2000" dirty="0">
                <a:solidFill>
                  <a:srgbClr val="0000FF"/>
                </a:solidFill>
                <a:latin typeface="Times New Roman"/>
                <a:cs typeface="Times New Roman"/>
              </a:rPr>
              <a:t> the </a:t>
            </a:r>
            <a:r>
              <a:rPr lang="en-US" sz="2000" dirty="0">
                <a:solidFill>
                  <a:srgbClr val="FF0000"/>
                </a:solidFill>
                <a:latin typeface="Times New Roman"/>
                <a:cs typeface="Times New Roman"/>
              </a:rPr>
              <a:t>earth’s surface </a:t>
            </a:r>
            <a:r>
              <a:rPr lang="en-US" sz="2000" dirty="0">
                <a:latin typeface="Times New Roman"/>
                <a:cs typeface="Times New Roman"/>
              </a:rPr>
              <a:t>is</a:t>
            </a:r>
            <a:r>
              <a:rPr lang="en-US" sz="2000" dirty="0">
                <a:solidFill>
                  <a:srgbClr val="000000"/>
                </a:solidFill>
                <a:latin typeface="Times New Roman"/>
                <a:cs typeface="Times New Roman"/>
              </a:rPr>
              <a:t>:</a:t>
            </a:r>
          </a:p>
        </p:txBody>
      </p:sp>
      <p:graphicFrame>
        <p:nvGraphicFramePr>
          <p:cNvPr id="24" name="Object 23"/>
          <p:cNvGraphicFramePr>
            <a:graphicFrameLocks noChangeAspect="1"/>
          </p:cNvGraphicFramePr>
          <p:nvPr/>
        </p:nvGraphicFramePr>
        <p:xfrm>
          <a:off x="2377490" y="4381500"/>
          <a:ext cx="1588085" cy="482878"/>
        </p:xfrm>
        <a:graphic>
          <a:graphicData uri="http://schemas.openxmlformats.org/presentationml/2006/ole">
            <mc:AlternateContent xmlns:mc="http://schemas.openxmlformats.org/markup-compatibility/2006">
              <mc:Choice xmlns:v="urn:schemas-microsoft-com:vml" Requires="v">
                <p:oleObj spid="_x0000_s21597" name="Equation" r:id="rId7" imgW="749300" imgH="228600" progId="Equation.DSMT4">
                  <p:embed/>
                </p:oleObj>
              </mc:Choice>
              <mc:Fallback>
                <p:oleObj name="Equation" r:id="rId7" imgW="749300" imgH="228600" progId="Equation.DSMT4">
                  <p:embed/>
                  <p:pic>
                    <p:nvPicPr>
                      <p:cNvPr id="24" name="Object 23"/>
                      <p:cNvPicPr/>
                      <p:nvPr/>
                    </p:nvPicPr>
                    <p:blipFill>
                      <a:blip r:embed="rId8"/>
                      <a:stretch>
                        <a:fillRect/>
                      </a:stretch>
                    </p:blipFill>
                    <p:spPr>
                      <a:xfrm>
                        <a:off x="2377490" y="4381500"/>
                        <a:ext cx="1588085" cy="482878"/>
                      </a:xfrm>
                      <a:prstGeom prst="rect">
                        <a:avLst/>
                      </a:prstGeom>
                    </p:spPr>
                  </p:pic>
                </p:oleObj>
              </mc:Fallback>
            </mc:AlternateContent>
          </a:graphicData>
        </a:graphic>
      </p:graphicFrame>
      <p:sp>
        <p:nvSpPr>
          <p:cNvPr id="21" name="TextBox 20"/>
          <p:cNvSpPr txBox="1"/>
          <p:nvPr/>
        </p:nvSpPr>
        <p:spPr>
          <a:xfrm>
            <a:off x="263024" y="4891941"/>
            <a:ext cx="8665076" cy="830997"/>
          </a:xfrm>
          <a:prstGeom prst="rect">
            <a:avLst/>
          </a:prstGeom>
          <a:noFill/>
        </p:spPr>
        <p:txBody>
          <a:bodyPr wrap="square" rtlCol="0">
            <a:spAutoFit/>
          </a:bodyPr>
          <a:lstStyle/>
          <a:p>
            <a:r>
              <a:rPr lang="en-US" sz="2800" dirty="0">
                <a:solidFill>
                  <a:srgbClr val="FF0000"/>
                </a:solidFill>
                <a:latin typeface="Apple Chancery"/>
                <a:cs typeface="Apple Chancery"/>
              </a:rPr>
              <a:t>Furthermore, </a:t>
            </a:r>
            <a:r>
              <a:rPr lang="en-US" sz="2000" dirty="0">
                <a:solidFill>
                  <a:srgbClr val="000000"/>
                </a:solidFill>
                <a:latin typeface="Times New Roman"/>
                <a:cs typeface="Times New Roman"/>
              </a:rPr>
              <a:t>the relationship between </a:t>
            </a:r>
            <a:r>
              <a:rPr lang="en-US" sz="2000" i="1" dirty="0">
                <a:solidFill>
                  <a:srgbClr val="0000FF"/>
                </a:solidFill>
                <a:latin typeface="Times New Roman"/>
                <a:cs typeface="Times New Roman"/>
              </a:rPr>
              <a:t>potential energy functions </a:t>
            </a:r>
            <a:r>
              <a:rPr lang="en-US" sz="2000" dirty="0">
                <a:solidFill>
                  <a:srgbClr val="000000"/>
                </a:solidFill>
                <a:latin typeface="Times New Roman"/>
                <a:cs typeface="Times New Roman"/>
              </a:rPr>
              <a:t>and </a:t>
            </a:r>
            <a:r>
              <a:rPr lang="en-US" sz="2000" i="1" dirty="0">
                <a:solidFill>
                  <a:srgbClr val="0000FF"/>
                </a:solidFill>
                <a:latin typeface="Times New Roman"/>
                <a:cs typeface="Times New Roman"/>
              </a:rPr>
              <a:t>work</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calculations is:</a:t>
            </a:r>
          </a:p>
        </p:txBody>
      </p:sp>
      <p:graphicFrame>
        <p:nvGraphicFramePr>
          <p:cNvPr id="22" name="Object 21"/>
          <p:cNvGraphicFramePr>
            <a:graphicFrameLocks noChangeAspect="1"/>
          </p:cNvGraphicFramePr>
          <p:nvPr/>
        </p:nvGraphicFramePr>
        <p:xfrm>
          <a:off x="3375025" y="5614988"/>
          <a:ext cx="2152650" cy="428625"/>
        </p:xfrm>
        <a:graphic>
          <a:graphicData uri="http://schemas.openxmlformats.org/presentationml/2006/ole">
            <mc:AlternateContent xmlns:mc="http://schemas.openxmlformats.org/markup-compatibility/2006">
              <mc:Choice xmlns:v="urn:schemas-microsoft-com:vml" Requires="v">
                <p:oleObj spid="_x0000_s21598" name="Equation" r:id="rId9" imgW="1016000" imgH="203200" progId="Equation.DSMT4">
                  <p:embed/>
                </p:oleObj>
              </mc:Choice>
              <mc:Fallback>
                <p:oleObj name="Equation" r:id="rId9" imgW="1016000" imgH="203200" progId="Equation.DSMT4">
                  <p:embed/>
                  <p:pic>
                    <p:nvPicPr>
                      <p:cNvPr id="22" name="Object 21"/>
                      <p:cNvPicPr/>
                      <p:nvPr/>
                    </p:nvPicPr>
                    <p:blipFill>
                      <a:blip r:embed="rId10"/>
                      <a:stretch>
                        <a:fillRect/>
                      </a:stretch>
                    </p:blipFill>
                    <p:spPr>
                      <a:xfrm>
                        <a:off x="3375025" y="5614988"/>
                        <a:ext cx="2152650" cy="428625"/>
                      </a:xfrm>
                      <a:prstGeom prst="rect">
                        <a:avLst/>
                      </a:prstGeom>
                    </p:spPr>
                  </p:pic>
                </p:oleObj>
              </mc:Fallback>
            </mc:AlternateContent>
          </a:graphicData>
        </a:graphic>
      </p:graphicFrame>
      <p:graphicFrame>
        <p:nvGraphicFramePr>
          <p:cNvPr id="25" name="Object 2"/>
          <p:cNvGraphicFramePr>
            <a:graphicFrameLocks noChangeAspect="1"/>
          </p:cNvGraphicFramePr>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21599" name="Equation" r:id="rId11" imgW="165100" imgH="203200" progId="Equation.DSMT4">
                  <p:embed/>
                </p:oleObj>
              </mc:Choice>
              <mc:Fallback>
                <p:oleObj name="Equation" r:id="rId11" imgW="165100" imgH="203200" progId="Equation.DSMT4">
                  <p:embed/>
                  <p:pic>
                    <p:nvPicPr>
                      <p:cNvPr id="25" name="Object 2"/>
                      <p:cNvPicPr>
                        <a:picLocks noChangeAspect="1" noChangeArrowheads="1"/>
                      </p:cNvPicPr>
                      <p:nvPr/>
                    </p:nvPicPr>
                    <p:blipFill>
                      <a:blip r:embed="rId12"/>
                      <a:srcRect/>
                      <a:stretch>
                        <a:fillRect/>
                      </a:stretch>
                    </p:blipFill>
                    <p:spPr bwMode="auto">
                      <a:xfrm>
                        <a:off x="7702551" y="3513415"/>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6" name="Object 20"/>
          <p:cNvGraphicFramePr>
            <a:graphicFrameLocks noChangeAspect="1"/>
          </p:cNvGraphicFramePr>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21600" name="Equation" r:id="rId13" imgW="177800" imgH="203200" progId="Equation.DSMT4">
                  <p:embed/>
                </p:oleObj>
              </mc:Choice>
              <mc:Fallback>
                <p:oleObj name="Equation" r:id="rId13" imgW="177800" imgH="203200" progId="Equation.DSMT4">
                  <p:embed/>
                  <p:pic>
                    <p:nvPicPr>
                      <p:cNvPr id="26" name="Object 20"/>
                      <p:cNvPicPr>
                        <a:picLocks noChangeAspect="1" noChangeArrowheads="1"/>
                      </p:cNvPicPr>
                      <p:nvPr/>
                    </p:nvPicPr>
                    <p:blipFill>
                      <a:blip r:embed="rId14"/>
                      <a:srcRect/>
                      <a:stretch>
                        <a:fillRect/>
                      </a:stretch>
                    </p:blipFill>
                    <p:spPr bwMode="auto">
                      <a:xfrm>
                        <a:off x="8443914" y="2492652"/>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60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33.)</a:t>
            </a:r>
          </a:p>
        </p:txBody>
      </p:sp>
      <p:sp>
        <p:nvSpPr>
          <p:cNvPr id="38" name="TextBox 37"/>
          <p:cNvSpPr txBox="1"/>
          <p:nvPr/>
        </p:nvSpPr>
        <p:spPr>
          <a:xfrm>
            <a:off x="263024" y="373161"/>
            <a:ext cx="4982078" cy="1200329"/>
          </a:xfrm>
          <a:prstGeom prst="rect">
            <a:avLst/>
          </a:prstGeom>
          <a:noFill/>
        </p:spPr>
        <p:txBody>
          <a:bodyPr wrap="square" rtlCol="0">
            <a:spAutoFit/>
          </a:bodyPr>
          <a:lstStyle/>
          <a:p>
            <a:r>
              <a:rPr lang="en-US" sz="3200" dirty="0">
                <a:solidFill>
                  <a:srgbClr val="FF0000"/>
                </a:solidFill>
                <a:latin typeface="Apple Chancery"/>
                <a:cs typeface="Apple Chancery"/>
              </a:rPr>
              <a:t>So using </a:t>
            </a:r>
            <a:r>
              <a:rPr lang="en-US" sz="2000" dirty="0">
                <a:solidFill>
                  <a:srgbClr val="000000"/>
                </a:solidFill>
                <a:latin typeface="Times New Roman"/>
                <a:cs typeface="Times New Roman"/>
              </a:rPr>
              <a:t>our </a:t>
            </a:r>
            <a:r>
              <a:rPr lang="en-US" sz="2000" i="1" dirty="0">
                <a:solidFill>
                  <a:srgbClr val="0000FF"/>
                </a:solidFill>
                <a:latin typeface="Times New Roman"/>
                <a:cs typeface="Times New Roman"/>
              </a:rPr>
              <a:t>potential energy function </a:t>
            </a:r>
            <a:r>
              <a:rPr lang="en-US" sz="2000" dirty="0">
                <a:solidFill>
                  <a:srgbClr val="0000FF"/>
                </a:solidFill>
                <a:latin typeface="Times New Roman"/>
                <a:cs typeface="Times New Roman"/>
              </a:rPr>
              <a:t>for gravity </a:t>
            </a:r>
            <a:r>
              <a:rPr lang="en-US" sz="2000" dirty="0">
                <a:solidFill>
                  <a:srgbClr val="000000"/>
                </a:solidFill>
                <a:latin typeface="Times New Roman"/>
                <a:cs typeface="Times New Roman"/>
              </a:rPr>
              <a:t>(near the surface of the earth) on our ball problem, we could write:</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a14="http://schemas.microsoft.com/office/drawing/2010/main" xmlns="">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aphicFrame>
        <p:nvGraphicFramePr>
          <p:cNvPr id="48" name="Object 2"/>
          <p:cNvGraphicFramePr>
            <a:graphicFrameLocks noChangeAspect="1"/>
          </p:cNvGraphicFramePr>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22649" name="Equation" r:id="rId3" imgW="165100" imgH="203200" progId="Equation.DSMT4">
                  <p:embed/>
                </p:oleObj>
              </mc:Choice>
              <mc:Fallback>
                <p:oleObj name="Equation" r:id="rId3" imgW="165100" imgH="203200" progId="Equation.DSMT4">
                  <p:embed/>
                  <p:pic>
                    <p:nvPicPr>
                      <p:cNvPr id="48" name="Object 2"/>
                      <p:cNvPicPr>
                        <a:picLocks noChangeAspect="1" noChangeArrowheads="1"/>
                      </p:cNvPicPr>
                      <p:nvPr/>
                    </p:nvPicPr>
                    <p:blipFill>
                      <a:blip r:embed="rId4"/>
                      <a:srcRect/>
                      <a:stretch>
                        <a:fillRect/>
                      </a:stretch>
                    </p:blipFill>
                    <p:spPr bwMode="auto">
                      <a:xfrm>
                        <a:off x="7702551" y="3513415"/>
                        <a:ext cx="3016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9" name="Object 20"/>
          <p:cNvGraphicFramePr>
            <a:graphicFrameLocks noChangeAspect="1"/>
          </p:cNvGraphicFramePr>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22650" name="Equation" r:id="rId5" imgW="177800" imgH="203200" progId="Equation.DSMT4">
                  <p:embed/>
                </p:oleObj>
              </mc:Choice>
              <mc:Fallback>
                <p:oleObj name="Equation" r:id="rId5" imgW="177800" imgH="203200" progId="Equation.DSMT4">
                  <p:embed/>
                  <p:pic>
                    <p:nvPicPr>
                      <p:cNvPr id="49" name="Object 20"/>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0" name="Object 21"/>
          <p:cNvGraphicFramePr>
            <a:graphicFrameLocks noChangeAspect="1"/>
          </p:cNvGraphicFramePr>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22651" name="Equation" r:id="rId7" imgW="660400" imgH="203200" progId="Equation.DSMT4">
                  <p:embed/>
                </p:oleObj>
              </mc:Choice>
              <mc:Fallback>
                <p:oleObj name="Equation" r:id="rId7" imgW="660400" imgH="203200" progId="Equation.DSMT4">
                  <p:embed/>
                  <p:pic>
                    <p:nvPicPr>
                      <p:cNvPr id="5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22652" name="Equation" r:id="rId9" imgW="647700" imgH="203200" progId="Equation.DSMT4">
                  <p:embed/>
                </p:oleObj>
              </mc:Choice>
              <mc:Fallback>
                <p:oleObj name="Equation" r:id="rId9" imgW="647700" imgH="203200" progId="Equation.DSMT4">
                  <p:embed/>
                  <p:pic>
                    <p:nvPicPr>
                      <p:cNvPr id="52"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63024" y="3074928"/>
            <a:ext cx="5159878" cy="1754327"/>
          </a:xfrm>
          <a:prstGeom prst="rect">
            <a:avLst/>
          </a:prstGeom>
          <a:noFill/>
        </p:spPr>
        <p:txBody>
          <a:bodyPr wrap="square" rtlCol="0">
            <a:spAutoFit/>
          </a:bodyPr>
          <a:lstStyle/>
          <a:p>
            <a:r>
              <a:rPr lang="en-US" sz="2800" dirty="0">
                <a:solidFill>
                  <a:srgbClr val="FF0000"/>
                </a:solidFill>
                <a:latin typeface="Apple Chancery"/>
                <a:cs typeface="Apple Chancery"/>
              </a:rPr>
              <a:t>In short, </a:t>
            </a:r>
            <a:r>
              <a:rPr lang="en-US" sz="2000" dirty="0">
                <a:solidFill>
                  <a:srgbClr val="000000"/>
                </a:solidFill>
                <a:latin typeface="Times New Roman"/>
                <a:cs typeface="Times New Roman"/>
              </a:rPr>
              <a:t>if you know a force field’s </a:t>
            </a:r>
            <a:r>
              <a:rPr lang="en-US" sz="2000" i="1" dirty="0">
                <a:solidFill>
                  <a:srgbClr val="0000FF"/>
                </a:solidFill>
                <a:latin typeface="Times New Roman"/>
                <a:cs typeface="Times New Roman"/>
              </a:rPr>
              <a:t>potential energy function</a:t>
            </a:r>
            <a:r>
              <a:rPr lang="en-US" sz="2000" dirty="0">
                <a:solidFill>
                  <a:srgbClr val="000000"/>
                </a:solidFill>
                <a:latin typeface="Times New Roman"/>
                <a:cs typeface="Times New Roman"/>
              </a:rPr>
              <a:t>, in almost all instances it’s a LOT easier to do a work calculation for the force using its </a:t>
            </a:r>
            <a:r>
              <a:rPr lang="en-US" sz="2000" dirty="0">
                <a:solidFill>
                  <a:srgbClr val="0000FF"/>
                </a:solidFill>
                <a:latin typeface="Times New Roman"/>
                <a:cs typeface="Times New Roman"/>
              </a:rPr>
              <a:t>potential energy function </a:t>
            </a:r>
            <a:r>
              <a:rPr lang="en-US" sz="2000" dirty="0">
                <a:solidFill>
                  <a:srgbClr val="000000"/>
                </a:solidFill>
                <a:latin typeface="Times New Roman"/>
                <a:cs typeface="Times New Roman"/>
              </a:rPr>
              <a:t>than trying to </a:t>
            </a:r>
            <a:r>
              <a:rPr lang="en-US" sz="2000" dirty="0">
                <a:latin typeface="Times New Roman"/>
                <a:cs typeface="Times New Roman"/>
              </a:rPr>
              <a:t>get the result using         </a:t>
            </a:r>
            <a:r>
              <a:rPr lang="en-US" sz="2000" dirty="0">
                <a:solidFill>
                  <a:srgbClr val="000000"/>
                </a:solidFill>
                <a:latin typeface="Times New Roman"/>
                <a:cs typeface="Times New Roman"/>
              </a:rPr>
              <a:t>.</a:t>
            </a:r>
          </a:p>
        </p:txBody>
      </p:sp>
      <p:graphicFrame>
        <p:nvGraphicFramePr>
          <p:cNvPr id="22" name="Object 21"/>
          <p:cNvGraphicFramePr>
            <a:graphicFrameLocks noChangeAspect="1"/>
          </p:cNvGraphicFramePr>
          <p:nvPr/>
        </p:nvGraphicFramePr>
        <p:xfrm>
          <a:off x="1710137" y="1701599"/>
          <a:ext cx="2471339" cy="1210154"/>
        </p:xfrm>
        <a:graphic>
          <a:graphicData uri="http://schemas.openxmlformats.org/presentationml/2006/ole">
            <mc:AlternateContent xmlns:mc="http://schemas.openxmlformats.org/markup-compatibility/2006">
              <mc:Choice xmlns:v="urn:schemas-microsoft-com:vml" Requires="v">
                <p:oleObj spid="_x0000_s22653" name="Equation" r:id="rId11" imgW="1524000" imgH="749300" progId="Equation.DSMT4">
                  <p:embed/>
                </p:oleObj>
              </mc:Choice>
              <mc:Fallback>
                <p:oleObj name="Equation" r:id="rId11" imgW="1524000" imgH="749300" progId="Equation.DSMT4">
                  <p:embed/>
                  <p:pic>
                    <p:nvPicPr>
                      <p:cNvPr id="22" name="Object 21"/>
                      <p:cNvPicPr/>
                      <p:nvPr/>
                    </p:nvPicPr>
                    <p:blipFill>
                      <a:blip r:embed="rId12"/>
                      <a:stretch>
                        <a:fillRect/>
                      </a:stretch>
                    </p:blipFill>
                    <p:spPr>
                      <a:xfrm>
                        <a:off x="1710137" y="1701599"/>
                        <a:ext cx="2471339" cy="1210154"/>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5626100" y="3091140"/>
          <a:ext cx="1090613" cy="328612"/>
        </p:xfrm>
        <a:graphic>
          <a:graphicData uri="http://schemas.openxmlformats.org/presentationml/2006/ole">
            <mc:AlternateContent xmlns:mc="http://schemas.openxmlformats.org/markup-compatibility/2006">
              <mc:Choice xmlns:v="urn:schemas-microsoft-com:vml" Requires="v">
                <p:oleObj spid="_x0000_s22654" name="Equation" r:id="rId13" imgW="673100" imgH="203200" progId="Equation.DSMT4">
                  <p:embed/>
                </p:oleObj>
              </mc:Choice>
              <mc:Fallback>
                <p:oleObj name="Equation" r:id="rId13" imgW="673100" imgH="203200" progId="Equation.DSMT4">
                  <p:embed/>
                  <p:pic>
                    <p:nvPicPr>
                      <p:cNvPr id="19" name="Object 18"/>
                      <p:cNvPicPr/>
                      <p:nvPr/>
                    </p:nvPicPr>
                    <p:blipFill>
                      <a:blip r:embed="rId14"/>
                      <a:stretch>
                        <a:fillRect/>
                      </a:stretch>
                    </p:blipFill>
                    <p:spPr>
                      <a:xfrm>
                        <a:off x="5626100" y="3091140"/>
                        <a:ext cx="1090613" cy="328612"/>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5616575" y="1149350"/>
          <a:ext cx="1111250" cy="328613"/>
        </p:xfrm>
        <a:graphic>
          <a:graphicData uri="http://schemas.openxmlformats.org/presentationml/2006/ole">
            <mc:AlternateContent xmlns:mc="http://schemas.openxmlformats.org/markup-compatibility/2006">
              <mc:Choice xmlns:v="urn:schemas-microsoft-com:vml" Requires="v">
                <p:oleObj spid="_x0000_s22655" name="Equation" r:id="rId15" imgW="685800" imgH="203200" progId="Equation.DSMT4">
                  <p:embed/>
                </p:oleObj>
              </mc:Choice>
              <mc:Fallback>
                <p:oleObj name="Equation" r:id="rId15" imgW="685800" imgH="203200" progId="Equation.DSMT4">
                  <p:embed/>
                  <p:pic>
                    <p:nvPicPr>
                      <p:cNvPr id="20" name="Object 19"/>
                      <p:cNvPicPr/>
                      <p:nvPr/>
                    </p:nvPicPr>
                    <p:blipFill>
                      <a:blip r:embed="rId16"/>
                      <a:stretch>
                        <a:fillRect/>
                      </a:stretch>
                    </p:blipFill>
                    <p:spPr>
                      <a:xfrm>
                        <a:off x="5616575" y="1149350"/>
                        <a:ext cx="1111250" cy="328613"/>
                      </a:xfrm>
                      <a:prstGeom prst="rect">
                        <a:avLst/>
                      </a:prstGeom>
                    </p:spPr>
                  </p:pic>
                </p:oleObj>
              </mc:Fallback>
            </mc:AlternateContent>
          </a:graphicData>
        </a:graphic>
      </p:graphicFrame>
      <p:graphicFrame>
        <p:nvGraphicFramePr>
          <p:cNvPr id="25" name="Object 24"/>
          <p:cNvGraphicFramePr>
            <a:graphicFrameLocks noChangeAspect="1"/>
          </p:cNvGraphicFramePr>
          <p:nvPr/>
        </p:nvGraphicFramePr>
        <p:xfrm>
          <a:off x="3259537" y="4438133"/>
          <a:ext cx="514350" cy="319087"/>
        </p:xfrm>
        <a:graphic>
          <a:graphicData uri="http://schemas.openxmlformats.org/presentationml/2006/ole">
            <mc:AlternateContent xmlns:mc="http://schemas.openxmlformats.org/markup-compatibility/2006">
              <mc:Choice xmlns:v="urn:schemas-microsoft-com:vml" Requires="v">
                <p:oleObj spid="_x0000_s22656" name="Equation" r:id="rId17" imgW="304800" imgH="190500" progId="Equation.DSMT4">
                  <p:embed/>
                </p:oleObj>
              </mc:Choice>
              <mc:Fallback>
                <p:oleObj name="Equation" r:id="rId17" imgW="304800" imgH="190500" progId="Equation.DSMT4">
                  <p:embed/>
                  <p:pic>
                    <p:nvPicPr>
                      <p:cNvPr id="25" name="Object 24"/>
                      <p:cNvPicPr/>
                      <p:nvPr/>
                    </p:nvPicPr>
                    <p:blipFill>
                      <a:blip r:embed="rId18"/>
                      <a:stretch>
                        <a:fillRect/>
                      </a:stretch>
                    </p:blipFill>
                    <p:spPr>
                      <a:xfrm>
                        <a:off x="3259537" y="4438133"/>
                        <a:ext cx="514350" cy="319087"/>
                      </a:xfrm>
                      <a:prstGeom prst="rect">
                        <a:avLst/>
                      </a:prstGeom>
                    </p:spPr>
                  </p:pic>
                </p:oleObj>
              </mc:Fallback>
            </mc:AlternateContent>
          </a:graphicData>
        </a:graphic>
      </p:graphicFrame>
    </p:spTree>
    <p:extLst>
      <p:ext uri="{BB962C8B-B14F-4D97-AF65-F5344CB8AC3E}">
        <p14:creationId xmlns:p14="http://schemas.microsoft.com/office/powerpoint/2010/main" val="19631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34.)</a:t>
            </a:r>
          </a:p>
        </p:txBody>
      </p:sp>
      <p:sp>
        <p:nvSpPr>
          <p:cNvPr id="38" name="TextBox 37"/>
          <p:cNvSpPr txBox="1"/>
          <p:nvPr/>
        </p:nvSpPr>
        <p:spPr>
          <a:xfrm>
            <a:off x="263024" y="487461"/>
            <a:ext cx="8588876" cy="2246769"/>
          </a:xfrm>
          <a:prstGeom prst="rect">
            <a:avLst/>
          </a:prstGeom>
          <a:noFill/>
        </p:spPr>
        <p:txBody>
          <a:bodyPr wrap="square" rtlCol="0">
            <a:spAutoFit/>
          </a:bodyPr>
          <a:lstStyle/>
          <a:p>
            <a:r>
              <a:rPr lang="en-US" sz="2800" dirty="0">
                <a:solidFill>
                  <a:srgbClr val="FF0000"/>
                </a:solidFill>
                <a:latin typeface="Apple Chancery"/>
                <a:cs typeface="Apple Chancery"/>
              </a:rPr>
              <a:t>What’s </a:t>
            </a:r>
            <a:r>
              <a:rPr lang="en-US" sz="2800" dirty="0">
                <a:solidFill>
                  <a:srgbClr val="0000FF"/>
                </a:solidFill>
                <a:latin typeface="Apple Chancery"/>
                <a:cs typeface="Apple Chancery"/>
              </a:rPr>
              <a:t>important to understand </a:t>
            </a:r>
            <a:r>
              <a:rPr lang="en-US" sz="2800" dirty="0">
                <a:latin typeface="Times New Roman"/>
                <a:cs typeface="Times New Roman"/>
              </a:rPr>
              <a:t>is that </a:t>
            </a:r>
            <a:r>
              <a:rPr lang="en-US" sz="2800" i="1" dirty="0">
                <a:solidFill>
                  <a:srgbClr val="008000"/>
                </a:solidFill>
                <a:latin typeface="Times New Roman"/>
                <a:cs typeface="Times New Roman"/>
              </a:rPr>
              <a:t>potential energy </a:t>
            </a:r>
            <a:r>
              <a:rPr lang="en-US" sz="2800" dirty="0">
                <a:solidFill>
                  <a:srgbClr val="000000"/>
                </a:solidFill>
                <a:latin typeface="Times New Roman"/>
                <a:cs typeface="Times New Roman"/>
              </a:rPr>
              <a:t>is a </a:t>
            </a:r>
            <a:r>
              <a:rPr lang="en-US" sz="2800" dirty="0">
                <a:solidFill>
                  <a:srgbClr val="0000FF"/>
                </a:solidFill>
                <a:latin typeface="Times New Roman"/>
                <a:cs typeface="Times New Roman"/>
              </a:rPr>
              <a:t>mathematical contrivance </a:t>
            </a:r>
            <a:r>
              <a:rPr lang="en-US" sz="2800" dirty="0">
                <a:solidFill>
                  <a:srgbClr val="000000"/>
                </a:solidFill>
                <a:latin typeface="Times New Roman"/>
                <a:cs typeface="Times New Roman"/>
              </a:rPr>
              <a:t>created to do </a:t>
            </a:r>
            <a:r>
              <a:rPr lang="en-US" sz="2800" dirty="0">
                <a:solidFill>
                  <a:srgbClr val="FF0000"/>
                </a:solidFill>
                <a:latin typeface="Times New Roman"/>
                <a:cs typeface="Times New Roman"/>
              </a:rPr>
              <a:t>ONE THING </a:t>
            </a:r>
            <a:r>
              <a:rPr lang="en-US" sz="2800" dirty="0">
                <a:solidFill>
                  <a:srgbClr val="000000"/>
                </a:solidFill>
                <a:latin typeface="Times New Roman"/>
                <a:cs typeface="Times New Roman"/>
              </a:rPr>
              <a:t>and</a:t>
            </a:r>
            <a:r>
              <a:rPr lang="en-US" sz="2800" dirty="0">
                <a:solidFill>
                  <a:srgbClr val="FF0000"/>
                </a:solidFill>
                <a:latin typeface="Times New Roman"/>
                <a:cs typeface="Times New Roman"/>
              </a:rPr>
              <a:t> ONE THING ONLY—</a:t>
            </a:r>
            <a:r>
              <a:rPr lang="en-US" sz="2800" i="1" dirty="0">
                <a:solidFill>
                  <a:srgbClr val="0000FF"/>
                </a:solidFill>
                <a:latin typeface="Times New Roman"/>
                <a:cs typeface="Times New Roman"/>
              </a:rPr>
              <a:t>to determine how much work a conservative force does </a:t>
            </a:r>
            <a:r>
              <a:rPr lang="en-US" sz="2800" dirty="0">
                <a:solidFill>
                  <a:srgbClr val="000000"/>
                </a:solidFill>
                <a:latin typeface="Times New Roman"/>
                <a:cs typeface="Times New Roman"/>
              </a:rPr>
              <a:t>on a body moving from one point to another in the field.</a:t>
            </a:r>
            <a:endParaRPr lang="en-US" sz="2000" dirty="0">
              <a:solidFill>
                <a:srgbClr val="000000"/>
              </a:solidFill>
              <a:latin typeface="Times New Roman"/>
              <a:cs typeface="Times New Roman"/>
            </a:endParaRPr>
          </a:p>
        </p:txBody>
      </p:sp>
      <p:sp>
        <p:nvSpPr>
          <p:cNvPr id="21" name="TextBox 20"/>
          <p:cNvSpPr txBox="1"/>
          <p:nvPr/>
        </p:nvSpPr>
        <p:spPr>
          <a:xfrm>
            <a:off x="263024" y="2992198"/>
            <a:ext cx="8588876" cy="2677656"/>
          </a:xfrm>
          <a:prstGeom prst="rect">
            <a:avLst/>
          </a:prstGeom>
          <a:noFill/>
        </p:spPr>
        <p:txBody>
          <a:bodyPr wrap="square" rtlCol="0">
            <a:spAutoFit/>
          </a:bodyPr>
          <a:lstStyle/>
          <a:p>
            <a:r>
              <a:rPr lang="en-US" sz="2800" dirty="0">
                <a:solidFill>
                  <a:srgbClr val="0000FF"/>
                </a:solidFill>
                <a:latin typeface="Apple Chancery"/>
                <a:cs typeface="Apple Chancery"/>
              </a:rPr>
              <a:t>The ONLY THING </a:t>
            </a:r>
            <a:r>
              <a:rPr lang="en-US" sz="2800" dirty="0">
                <a:solidFill>
                  <a:srgbClr val="0000FF"/>
                </a:solidFill>
                <a:latin typeface="Times New Roman"/>
                <a:cs typeface="Times New Roman"/>
              </a:rPr>
              <a:t>you will ever use a </a:t>
            </a:r>
            <a:r>
              <a:rPr lang="en-US" sz="2800" i="1" dirty="0">
                <a:solidFill>
                  <a:srgbClr val="0000FF"/>
                </a:solidFill>
                <a:latin typeface="Times New Roman"/>
                <a:cs typeface="Times New Roman"/>
              </a:rPr>
              <a:t>potential energy function </a:t>
            </a:r>
            <a:r>
              <a:rPr lang="en-US" sz="2800" dirty="0">
                <a:solidFill>
                  <a:srgbClr val="0000FF"/>
                </a:solidFill>
                <a:latin typeface="Times New Roman"/>
                <a:cs typeface="Times New Roman"/>
              </a:rPr>
              <a:t>for </a:t>
            </a:r>
            <a:r>
              <a:rPr lang="en-US" sz="2800" dirty="0">
                <a:solidFill>
                  <a:srgbClr val="000000"/>
                </a:solidFill>
                <a:latin typeface="Times New Roman"/>
                <a:cs typeface="Times New Roman"/>
              </a:rPr>
              <a:t>will be to do </a:t>
            </a:r>
            <a:r>
              <a:rPr lang="en-US" sz="2800" dirty="0">
                <a:solidFill>
                  <a:srgbClr val="FF0000"/>
                </a:solidFill>
                <a:latin typeface="Times New Roman"/>
                <a:cs typeface="Times New Roman"/>
              </a:rPr>
              <a:t>WORK CALCULATIONS, </a:t>
            </a:r>
            <a:r>
              <a:rPr lang="en-US" sz="2800" dirty="0">
                <a:solidFill>
                  <a:srgbClr val="000000"/>
                </a:solidFill>
                <a:latin typeface="Times New Roman"/>
                <a:cs typeface="Times New Roman"/>
              </a:rPr>
              <a:t>and the only way you will ever use that function will be by </a:t>
            </a:r>
            <a:r>
              <a:rPr lang="en-US" sz="2800" dirty="0">
                <a:solidFill>
                  <a:srgbClr val="FF0000"/>
                </a:solidFill>
                <a:latin typeface="Times New Roman"/>
                <a:cs typeface="Times New Roman"/>
              </a:rPr>
              <a:t>taking the difference of the </a:t>
            </a:r>
            <a:r>
              <a:rPr lang="en-US" sz="2800" i="1" dirty="0">
                <a:solidFill>
                  <a:srgbClr val="FF0000"/>
                </a:solidFill>
                <a:latin typeface="Times New Roman"/>
                <a:cs typeface="Times New Roman"/>
              </a:rPr>
              <a:t>evaluation of the function </a:t>
            </a:r>
            <a:r>
              <a:rPr lang="en-US" sz="2800" dirty="0">
                <a:solidFill>
                  <a:srgbClr val="FF0000"/>
                </a:solidFill>
                <a:latin typeface="Times New Roman"/>
                <a:cs typeface="Times New Roman"/>
              </a:rPr>
              <a:t>at the motion’s endpoints, then sticking a negative sign in front of that value.</a:t>
            </a:r>
            <a:endParaRPr lang="en-US" sz="2000" dirty="0">
              <a:latin typeface="Times New Roman"/>
              <a:cs typeface="Times New Roman"/>
            </a:endParaRPr>
          </a:p>
        </p:txBody>
      </p:sp>
    </p:spTree>
    <p:extLst>
      <p:ext uri="{BB962C8B-B14F-4D97-AF65-F5344CB8AC3E}">
        <p14:creationId xmlns:p14="http://schemas.microsoft.com/office/powerpoint/2010/main" val="30887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34839</TotalTime>
  <Words>2172</Words>
  <Application>Microsoft Macintosh PowerPoint</Application>
  <PresentationFormat>On-screen Show (4:3)</PresentationFormat>
  <Paragraphs>97</Paragraphs>
  <Slides>20</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Apple Chancery</vt:lpstr>
      <vt:lpstr>Arial</vt:lpstr>
      <vt:lpstr>Calibri</vt:lpstr>
      <vt:lpstr>Cambria Math</vt:lpstr>
      <vt:lpstr>Times New Roman</vt:lpstr>
      <vt:lpstr>Office Theme</vt:lpstr>
      <vt:lpstr>Equation.DSMT4</vt:lpstr>
      <vt:lpstr>Equation</vt:lpstr>
      <vt:lpstr>General announcements</vt:lpstr>
      <vt:lpstr>The Gods Must be Crazy.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“The Gods Craziness . . . “</vt:lpstr>
      <vt:lpstr>Pile driver</vt:lpstr>
      <vt:lpstr>PowerPoint Presentation</vt:lpstr>
      <vt:lpstr>PowerPoint Presentation</vt:lpstr>
      <vt:lpstr>Gravitational PE, aka U</vt:lpstr>
      <vt:lpstr>Gravitational PE</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714</cp:revision>
  <cp:lastPrinted>2020-10-08T00:54:42Z</cp:lastPrinted>
  <dcterms:created xsi:type="dcterms:W3CDTF">2017-08-16T17:34:12Z</dcterms:created>
  <dcterms:modified xsi:type="dcterms:W3CDTF">2020-10-08T00:55:34Z</dcterms:modified>
</cp:coreProperties>
</file>